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Figtree"/>
      <p:regular r:id="rId69"/>
      <p:bold r:id="rId70"/>
      <p:italic r:id="rId71"/>
      <p:boldItalic r:id="rId72"/>
    </p:embeddedFont>
    <p:embeddedFont>
      <p:font typeface="Figtree Medium"/>
      <p:regular r:id="rId73"/>
      <p:bold r:id="rId74"/>
      <p:italic r:id="rId75"/>
      <p:boldItalic r:id="rId76"/>
    </p:embeddedFont>
    <p:embeddedFont>
      <p:font typeface="Oswald Medium"/>
      <p:regular r:id="rId77"/>
      <p:bold r:id="rId78"/>
    </p:embeddedFont>
    <p:embeddedFont>
      <p:font typeface="Roboto"/>
      <p:regular r:id="rId79"/>
      <p:bold r:id="rId80"/>
      <p:italic r:id="rId81"/>
      <p:boldItalic r:id="rId82"/>
    </p:embeddedFont>
    <p:embeddedFont>
      <p:font typeface="Figtree Light"/>
      <p:regular r:id="rId83"/>
      <p:bold r:id="rId84"/>
      <p:italic r:id="rId85"/>
      <p:boldItalic r:id="rId86"/>
    </p:embeddedFont>
    <p:embeddedFont>
      <p:font typeface="Montserrat"/>
      <p:regular r:id="rId87"/>
      <p:bold r:id="rId88"/>
      <p:italic r:id="rId89"/>
      <p:boldItalic r:id="rId90"/>
    </p:embeddedFont>
    <p:embeddedFont>
      <p:font typeface="Oswald Light"/>
      <p:regular r:id="rId91"/>
      <p:bold r:id="rId92"/>
    </p:embeddedFont>
    <p:embeddedFont>
      <p:font typeface="Figtree SemiBold"/>
      <p:regular r:id="rId93"/>
      <p:bold r:id="rId94"/>
      <p:italic r:id="rId95"/>
      <p:boldItalic r:id="rId96"/>
    </p:embeddedFont>
    <p:embeddedFont>
      <p:font typeface="Oswald"/>
      <p:regular r:id="rId97"/>
      <p:bold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048D83-8883-4E39-861E-5FFAD251AEF0}">
  <a:tblStyle styleId="{AF048D83-8883-4E39-861E-5FFAD251AEF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FigtreeSemiBold-italic.fntdata"/><Relationship Id="rId94" Type="http://schemas.openxmlformats.org/officeDocument/2006/relationships/font" Target="fonts/FigtreeSemiBold-bold.fntdata"/><Relationship Id="rId97" Type="http://schemas.openxmlformats.org/officeDocument/2006/relationships/font" Target="fonts/Oswald-regular.fntdata"/><Relationship Id="rId96" Type="http://schemas.openxmlformats.org/officeDocument/2006/relationships/font" Target="fonts/FigtreeSemiBold-boldItalic.fntdata"/><Relationship Id="rId11" Type="http://schemas.openxmlformats.org/officeDocument/2006/relationships/slide" Target="slides/slide5.xml"/><Relationship Id="rId10" Type="http://schemas.openxmlformats.org/officeDocument/2006/relationships/slide" Target="slides/slide4.xml"/><Relationship Id="rId98" Type="http://schemas.openxmlformats.org/officeDocument/2006/relationships/font" Target="fonts/Oswald-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OswaldLight-regular.fntdata"/><Relationship Id="rId90" Type="http://schemas.openxmlformats.org/officeDocument/2006/relationships/font" Target="fonts/Montserrat-boldItalic.fntdata"/><Relationship Id="rId93" Type="http://schemas.openxmlformats.org/officeDocument/2006/relationships/font" Target="fonts/FigtreeSemiBold-regular.fntdata"/><Relationship Id="rId92" Type="http://schemas.openxmlformats.org/officeDocument/2006/relationships/font" Target="fonts/OswaldLight-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FigtreeLight-bold.fntdata"/><Relationship Id="rId83" Type="http://schemas.openxmlformats.org/officeDocument/2006/relationships/font" Target="fonts/FigtreeLight-regular.fntdata"/><Relationship Id="rId86" Type="http://schemas.openxmlformats.org/officeDocument/2006/relationships/font" Target="fonts/FigtreeLight-boldItalic.fntdata"/><Relationship Id="rId85" Type="http://schemas.openxmlformats.org/officeDocument/2006/relationships/font" Target="fonts/FigtreeLight-italic.fntdata"/><Relationship Id="rId88" Type="http://schemas.openxmlformats.org/officeDocument/2006/relationships/font" Target="fonts/Montserrat-bold.fntdata"/><Relationship Id="rId87" Type="http://schemas.openxmlformats.org/officeDocument/2006/relationships/font" Target="fonts/Montserrat-regular.fntdata"/><Relationship Id="rId89" Type="http://schemas.openxmlformats.org/officeDocument/2006/relationships/font" Target="fonts/Montserrat-italic.fntdata"/><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FigtreeMedium-regular.fntdata"/><Relationship Id="rId72" Type="http://schemas.openxmlformats.org/officeDocument/2006/relationships/font" Target="fonts/Figtree-boldItalic.fntdata"/><Relationship Id="rId75" Type="http://schemas.openxmlformats.org/officeDocument/2006/relationships/font" Target="fonts/FigtreeMedium-italic.fntdata"/><Relationship Id="rId74" Type="http://schemas.openxmlformats.org/officeDocument/2006/relationships/font" Target="fonts/FigtreeMedium-bold.fntdata"/><Relationship Id="rId77" Type="http://schemas.openxmlformats.org/officeDocument/2006/relationships/font" Target="fonts/OswaldMedium-regular.fntdata"/><Relationship Id="rId76" Type="http://schemas.openxmlformats.org/officeDocument/2006/relationships/font" Target="fonts/FigtreeMedium-boldItalic.fntdata"/><Relationship Id="rId79" Type="http://schemas.openxmlformats.org/officeDocument/2006/relationships/font" Target="fonts/Roboto-regular.fntdata"/><Relationship Id="rId78" Type="http://schemas.openxmlformats.org/officeDocument/2006/relationships/font" Target="fonts/OswaldMedium-bold.fntdata"/><Relationship Id="rId71" Type="http://schemas.openxmlformats.org/officeDocument/2006/relationships/font" Target="fonts/Figtree-italic.fntdata"/><Relationship Id="rId70" Type="http://schemas.openxmlformats.org/officeDocument/2006/relationships/font" Target="fonts/Figtree-bold.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font" Target="fonts/Figtree-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a:t>
            </a:r>
            <a:r>
              <a:rPr lang="en"/>
              <a:t> slate grey: </a:t>
            </a:r>
            <a:r>
              <a:rPr lang="en"/>
              <a:t>#305252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1ce11826f5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1ce11826f5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a:t>
            </a:r>
            <a:r>
              <a:rPr lang="en"/>
              <a:t>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1ce11826f5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1ce11826f5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a:t>
            </a:r>
            <a:r>
              <a:rPr lang="en"/>
              <a:t>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1ce11826f5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1ce11826f5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a:t>
            </a:r>
            <a:r>
              <a:rPr lang="en"/>
              <a:t>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1d117deaf3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1d117deaf3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1d117deaf3_4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1d117deaf3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1d117deaf3_4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1d117deaf3_4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0091728265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0091728265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009172826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009172826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1ce11826f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1ce11826f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1d117deaf3_4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1d117deaf3_4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0091728265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0091728265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a:t>
            </a:r>
            <a:r>
              <a:rPr lang="en"/>
              <a:t>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2b6be93b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2b6be93b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2b6be93bc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2b6be93bc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2b6be93bc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2b6be93bc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2b6be93bc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2b6be93bc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2b6be93bc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2b6be93bc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2b6be93bca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2b6be93bca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2b6be93bc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2b6be93bc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2b6be93bc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22b6be93bc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1ce11826f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1ce11826f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21d117deaf3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21d117deaf3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0091728265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0091728265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a:t>
            </a:r>
            <a:r>
              <a:rPr lang="en"/>
              <a:t>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1d117deaf3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21d117deaf3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21d117deaf3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21d117deaf3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21d117deaf3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21d117deaf3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009172826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2009172826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21d117deaf3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21d117deaf3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1d117deaf3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21d117deaf3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2009172826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2009172826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21d117deaf3_3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21d117deaf3_3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21d117deaf3_3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21d117deaf3_3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21d117deaf3_3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21d117deaf3_3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0091728265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0091728265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a:t>
            </a:r>
            <a:r>
              <a:rPr lang="en"/>
              <a:t>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21d117deaf3_3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21d117deaf3_3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21d117deaf3_3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21d117deaf3_3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21d117deaf3_3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21d117deaf3_3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21ce11826f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21ce11826f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21d117deaf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21d117deaf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g21d117deaf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7" name="Google Shape;1817;g21d117deaf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21d117deaf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21d117deaf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g21d117deaf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9" name="Google Shape;1879;g21d117deaf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21d117deaf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g21d117deaf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21d117deaf3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1" name="Google Shape;1941;g21d117deaf3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1e7d679a5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1e7d679a5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a:t>
            </a:r>
            <a:r>
              <a:rPr lang="en"/>
              <a:t>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g21d117deaf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21d117deaf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21d117deaf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21d117deaf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g21d117deaf3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21d117deaf3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21d117deaf3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21d117deaf3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g21d117deaf3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6" name="Google Shape;2136;g21d117deaf3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g21d117deaf3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7" name="Google Shape;2167;g21d117deaf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21d117deaf3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4" name="Google Shape;2204;g21d117deaf3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g21d117deaf3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9" name="Google Shape;2249;g21d117deaf3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g21d117deaf3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21d117deaf3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g21d117deaf3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7" name="Google Shape;2317;g21d117deaf3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01a9ec94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01a9ec94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a:t>
            </a:r>
            <a:r>
              <a:rPr lang="en"/>
              <a:t>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g21e7d679a5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2" name="Google Shape;2362;g21e7d679a5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a:t>
            </a:r>
            <a:r>
              <a:rPr lang="en"/>
              <a:t>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g21e7d679a5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5" name="Google Shape;2395;g21e7d679a5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a:t>
            </a:r>
            <a:r>
              <a:rPr lang="en"/>
              <a:t>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g21e7d679a5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8" name="Google Shape;2428;g21e7d679a5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a:t>
            </a:r>
            <a:r>
              <a:rPr lang="en"/>
              <a:t>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1ce11826f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1ce11826f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a:t>
            </a:r>
            <a:r>
              <a:rPr lang="en"/>
              <a:t>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1ce11826f5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1ce11826f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a:t>
            </a:r>
            <a:r>
              <a:rPr lang="en"/>
              <a:t>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1ce11826f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1ce11826f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a:t>
            </a:r>
            <a:r>
              <a:rPr lang="en"/>
              <a:t> slate grey: #305252				Ash grey: #BFC8AD				Mountbatten pink: #A28497</a:t>
            </a:r>
            <a:endParaRPr/>
          </a:p>
          <a:p>
            <a:pPr indent="0" lvl="0" marL="0" rtl="0" algn="l">
              <a:spcBef>
                <a:spcPts val="0"/>
              </a:spcBef>
              <a:spcAft>
                <a:spcPts val="0"/>
              </a:spcAft>
              <a:buNone/>
            </a:pPr>
            <a:r>
              <a:rPr lang="en"/>
              <a:t>Redwood: #A96060					Mayablue: #79BEEE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1.png"/><Relationship Id="rId11" Type="http://schemas.openxmlformats.org/officeDocument/2006/relationships/image" Target="../media/image19.jpg"/><Relationship Id="rId10" Type="http://schemas.openxmlformats.org/officeDocument/2006/relationships/image" Target="../media/image17.jpg"/><Relationship Id="rId12" Type="http://schemas.openxmlformats.org/officeDocument/2006/relationships/image" Target="../media/image18.jpg"/><Relationship Id="rId9" Type="http://schemas.openxmlformats.org/officeDocument/2006/relationships/image" Target="../media/image12.jp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22.png"/><Relationship Id="rId5" Type="http://schemas.openxmlformats.org/officeDocument/2006/relationships/image" Target="../media/image3.png"/><Relationship Id="rId6" Type="http://schemas.openxmlformats.org/officeDocument/2006/relationships/image" Target="../media/image25.png"/><Relationship Id="rId7" Type="http://schemas.openxmlformats.org/officeDocument/2006/relationships/image" Target="../media/image20.png"/><Relationship Id="rId8"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0.png"/><Relationship Id="rId11" Type="http://schemas.openxmlformats.org/officeDocument/2006/relationships/image" Target="../media/image8.png"/><Relationship Id="rId10" Type="http://schemas.openxmlformats.org/officeDocument/2006/relationships/image" Target="../media/image9.png"/><Relationship Id="rId12" Type="http://schemas.openxmlformats.org/officeDocument/2006/relationships/image" Target="../media/image6.png"/><Relationship Id="rId9" Type="http://schemas.openxmlformats.org/officeDocument/2006/relationships/image" Target="../media/image3.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4.png"/><Relationship Id="rId8"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4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46.jpg"/><Relationship Id="rId7" Type="http://schemas.openxmlformats.org/officeDocument/2006/relationships/image" Target="../media/image4.png"/><Relationship Id="rId8"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6.jpg"/><Relationship Id="rId7" Type="http://schemas.openxmlformats.org/officeDocument/2006/relationships/image" Target="../media/image4.png"/><Relationship Id="rId8"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5.jpg"/><Relationship Id="rId7" Type="http://schemas.openxmlformats.org/officeDocument/2006/relationships/image" Target="../media/image4.png"/><Relationship Id="rId8"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24.jpg"/><Relationship Id="rId7" Type="http://schemas.openxmlformats.org/officeDocument/2006/relationships/image" Target="../media/image4.png"/><Relationship Id="rId8"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3.png"/><Relationship Id="rId7"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3.png"/><Relationship Id="rId7" Type="http://schemas.openxmlformats.org/officeDocument/2006/relationships/image" Target="../media/image9.png"/><Relationship Id="rId8"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34.png"/><Relationship Id="rId7"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26.png"/><Relationship Id="rId5" Type="http://schemas.openxmlformats.org/officeDocument/2006/relationships/image" Target="../media/image3.png"/><Relationship Id="rId6" Type="http://schemas.openxmlformats.org/officeDocument/2006/relationships/image" Target="../media/image34.png"/><Relationship Id="rId7" Type="http://schemas.openxmlformats.org/officeDocument/2006/relationships/image" Target="../media/image32.png"/><Relationship Id="rId8"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11.png"/><Relationship Id="rId11" Type="http://schemas.openxmlformats.org/officeDocument/2006/relationships/image" Target="../media/image6.png"/><Relationship Id="rId10" Type="http://schemas.openxmlformats.org/officeDocument/2006/relationships/image" Target="../media/image8.png"/><Relationship Id="rId9"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hyperlink" Target="https://c212.net/c/link/?t=0&amp;l=en&amp;o=3602867-1&amp;h=1248843559&amp;u=https%3A%2F%2Fwww.caraway.health%2F&amp;a=Caraway" TargetMode="External"/><Relationship Id="rId7" Type="http://schemas.openxmlformats.org/officeDocument/2006/relationships/hyperlink" Target="https://c212.net/c/link/?t=0&amp;l=en&amp;o=3602867-1&amp;h=2402765389&amp;u=https%3A%2F%2Fwww.genzhealth.com%2F%23overview&amp;a=GenZers+expect+to+receive+healthcare+on+their+own+terms" TargetMode="External"/><Relationship Id="rId8" Type="http://schemas.openxmlformats.org/officeDocument/2006/relationships/hyperlink" Target="https://c212.net/c/link/?t=0&amp;l=en&amp;o=3602867-1&amp;h=761151866&amp;u=https%3A%2F%2Fhopelab.org%2Finvestments%2F&amp;a=Hopelab+Venture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hyperlink" Target="https://c212.net/c/link/?t=0&amp;l=en&amp;o=3602867-1&amp;h=590353301&amp;u=https%3A%2F%2Fwww.cdc.gov%2Fmmwr%2Fvolumes%2F69%2Fwr%2Fmm6932a1.htm%3Fs_cid%3Dmm6932a1_w&amp;a=suicide+ideation%2C+and+suicide" TargetMode="External"/><Relationship Id="rId7" Type="http://schemas.openxmlformats.org/officeDocument/2006/relationships/hyperlink" Target="https://c212.net/c/link/?t=0&amp;l=en&amp;o=3602867-1&amp;h=409159640&amp;u=https%3A%2F%2Fhealthymindsnetwork.org%2Fwp-content%2Fuploads%2F2022%2F01%2FHMS_nationalwinter2021_-update1.5.21.pdf&amp;a=Healthy+Minds+Network+study" TargetMode="External"/><Relationship Id="rId8" Type="http://schemas.openxmlformats.org/officeDocument/2006/relationships/hyperlink" Target="https://c212.net/c/link/?t=0&amp;l=en&amp;o=3602867-1&amp;h=399964317&amp;u=https%3A%2F%2Fwww.gallup.com%2Fanalytics%2F391829%2Fstate-of-higher-education-2022.aspx&amp;a=a+new+repor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30.png"/><Relationship Id="rId7" Type="http://schemas.openxmlformats.org/officeDocument/2006/relationships/image" Target="../media/image38.png"/><Relationship Id="rId8"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png"/><Relationship Id="rId4" Type="http://schemas.openxmlformats.org/officeDocument/2006/relationships/image" Target="../media/image11.png"/><Relationship Id="rId11" Type="http://schemas.openxmlformats.org/officeDocument/2006/relationships/image" Target="../media/image36.png"/><Relationship Id="rId10" Type="http://schemas.openxmlformats.org/officeDocument/2006/relationships/image" Target="../media/image38.png"/><Relationship Id="rId9" Type="http://schemas.openxmlformats.org/officeDocument/2006/relationships/image" Target="../media/image30.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39.png"/><Relationship Id="rId7" Type="http://schemas.openxmlformats.org/officeDocument/2006/relationships/image" Target="../media/image45.png"/><Relationship Id="rId8"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png"/><Relationship Id="rId4" Type="http://schemas.openxmlformats.org/officeDocument/2006/relationships/image" Target="../media/image11.png"/><Relationship Id="rId11" Type="http://schemas.openxmlformats.org/officeDocument/2006/relationships/image" Target="../media/image37.png"/><Relationship Id="rId10" Type="http://schemas.openxmlformats.org/officeDocument/2006/relationships/image" Target="../media/image45.png"/><Relationship Id="rId9" Type="http://schemas.openxmlformats.org/officeDocument/2006/relationships/image" Target="../media/image39.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png"/><Relationship Id="rId4" Type="http://schemas.openxmlformats.org/officeDocument/2006/relationships/image" Target="../media/image11.png"/><Relationship Id="rId11" Type="http://schemas.openxmlformats.org/officeDocument/2006/relationships/image" Target="../media/image41.png"/><Relationship Id="rId10" Type="http://schemas.openxmlformats.org/officeDocument/2006/relationships/image" Target="../media/image43.png"/><Relationship Id="rId9" Type="http://schemas.openxmlformats.org/officeDocument/2006/relationships/image" Target="../media/image42.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48.png"/><Relationship Id="rId7" Type="http://schemas.openxmlformats.org/officeDocument/2006/relationships/image" Target="../media/image44.png"/><Relationship Id="rId8"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png"/><Relationship Id="rId4" Type="http://schemas.openxmlformats.org/officeDocument/2006/relationships/image" Target="../media/image11.png"/><Relationship Id="rId11" Type="http://schemas.openxmlformats.org/officeDocument/2006/relationships/image" Target="../media/image47.png"/><Relationship Id="rId10" Type="http://schemas.openxmlformats.org/officeDocument/2006/relationships/image" Target="../media/image44.png"/><Relationship Id="rId9" Type="http://schemas.openxmlformats.org/officeDocument/2006/relationships/image" Target="../media/image48.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A28497"/>
              </a:highlight>
            </a:endParaRPr>
          </a:p>
        </p:txBody>
      </p:sp>
      <p:grpSp>
        <p:nvGrpSpPr>
          <p:cNvPr id="55" name="Google Shape;55;p13"/>
          <p:cNvGrpSpPr/>
          <p:nvPr/>
        </p:nvGrpSpPr>
        <p:grpSpPr>
          <a:xfrm>
            <a:off x="-36350" y="-46025"/>
            <a:ext cx="9255600" cy="441900"/>
            <a:chOff x="-36350" y="-46025"/>
            <a:chExt cx="9255600" cy="441900"/>
          </a:xfrm>
        </p:grpSpPr>
        <p:sp>
          <p:nvSpPr>
            <p:cNvPr id="56" name="Google Shape;56;p13"/>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13"/>
            <p:cNvGrpSpPr/>
            <p:nvPr/>
          </p:nvGrpSpPr>
          <p:grpSpPr>
            <a:xfrm>
              <a:off x="915550" y="40975"/>
              <a:ext cx="360900" cy="268025"/>
              <a:chOff x="763150" y="40975"/>
              <a:chExt cx="360900" cy="268025"/>
            </a:xfrm>
          </p:grpSpPr>
          <p:sp>
            <p:nvSpPr>
              <p:cNvPr id="60" name="Google Shape;60;p13"/>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13"/>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www.caraway.com/home</a:t>
              </a:r>
              <a:endParaRPr/>
            </a:p>
          </p:txBody>
        </p:sp>
        <p:sp>
          <p:nvSpPr>
            <p:cNvPr id="63" name="Google Shape;63;p13"/>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3"/>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65" name="Google Shape;65;p13"/>
          <p:cNvGrpSpPr/>
          <p:nvPr/>
        </p:nvGrpSpPr>
        <p:grpSpPr>
          <a:xfrm>
            <a:off x="136900" y="483975"/>
            <a:ext cx="1380375" cy="415500"/>
            <a:chOff x="136900" y="483975"/>
            <a:chExt cx="1380375" cy="415500"/>
          </a:xfrm>
        </p:grpSpPr>
        <p:pic>
          <p:nvPicPr>
            <p:cNvPr id="66" name="Google Shape;66;p13"/>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67" name="Google Shape;67;p13"/>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68" name="Google Shape;68;p13"/>
          <p:cNvGrpSpPr/>
          <p:nvPr/>
        </p:nvGrpSpPr>
        <p:grpSpPr>
          <a:xfrm>
            <a:off x="3798026" y="431075"/>
            <a:ext cx="1547941" cy="524499"/>
            <a:chOff x="3149526" y="459325"/>
            <a:chExt cx="1547941" cy="524499"/>
          </a:xfrm>
        </p:grpSpPr>
        <p:sp>
          <p:nvSpPr>
            <p:cNvPr id="69" name="Google Shape;69;p13"/>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70" name="Google Shape;70;p13"/>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71" name="Google Shape;71;p13"/>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72" name="Google Shape;72;p13"/>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73" name="Google Shape;73;p13"/>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74" name="Google Shape;74;p13"/>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pic>
        <p:nvPicPr>
          <p:cNvPr id="75" name="Google Shape;75;p13"/>
          <p:cNvPicPr preferRelativeResize="0"/>
          <p:nvPr/>
        </p:nvPicPr>
        <p:blipFill rotWithShape="1">
          <a:blip r:embed="rId6">
            <a:alphaModFix/>
          </a:blip>
          <a:srcRect b="0" l="7190" r="8021" t="0"/>
          <a:stretch/>
        </p:blipFill>
        <p:spPr>
          <a:xfrm>
            <a:off x="1900100" y="1262350"/>
            <a:ext cx="5343800" cy="2675274"/>
          </a:xfrm>
          <a:prstGeom prst="rect">
            <a:avLst/>
          </a:prstGeom>
          <a:noFill/>
          <a:ln>
            <a:noFill/>
          </a:ln>
        </p:spPr>
      </p:pic>
      <p:sp>
        <p:nvSpPr>
          <p:cNvPr id="76" name="Google Shape;76;p13"/>
          <p:cNvSpPr txBox="1"/>
          <p:nvPr/>
        </p:nvSpPr>
        <p:spPr>
          <a:xfrm>
            <a:off x="926900" y="4575675"/>
            <a:ext cx="22932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rgbClr val="305252"/>
                </a:solidFill>
                <a:latin typeface="Trebuchet MS"/>
                <a:ea typeface="Trebuchet MS"/>
                <a:cs typeface="Trebuchet MS"/>
                <a:sym typeface="Trebuchet MS"/>
              </a:rPr>
              <a:t>About </a:t>
            </a:r>
            <a:endParaRPr sz="3100">
              <a:solidFill>
                <a:srgbClr val="305252"/>
              </a:solidFill>
              <a:latin typeface="Trebuchet MS"/>
              <a:ea typeface="Trebuchet MS"/>
              <a:cs typeface="Trebuchet MS"/>
              <a:sym typeface="Trebuchet MS"/>
            </a:endParaRPr>
          </a:p>
          <a:p>
            <a:pPr indent="0" lvl="0" marL="0" rtl="0" algn="ctr">
              <a:spcBef>
                <a:spcPts val="0"/>
              </a:spcBef>
              <a:spcAft>
                <a:spcPts val="0"/>
              </a:spcAft>
              <a:buNone/>
            </a:pPr>
            <a:r>
              <a:rPr lang="en" sz="3100">
                <a:solidFill>
                  <a:srgbClr val="305252"/>
                </a:solidFill>
                <a:latin typeface="Trebuchet MS"/>
                <a:ea typeface="Trebuchet MS"/>
                <a:cs typeface="Trebuchet MS"/>
                <a:sym typeface="Trebuchet MS"/>
              </a:rPr>
              <a:t>Caraway…</a:t>
            </a:r>
            <a:endParaRPr sz="3100">
              <a:solidFill>
                <a:srgbClr val="305252"/>
              </a:solidFill>
              <a:latin typeface="Trebuchet MS"/>
              <a:ea typeface="Trebuchet MS"/>
              <a:cs typeface="Trebuchet MS"/>
              <a:sym typeface="Trebuchet MS"/>
            </a:endParaRPr>
          </a:p>
        </p:txBody>
      </p:sp>
      <p:sp>
        <p:nvSpPr>
          <p:cNvPr id="77" name="Google Shape;77;p13"/>
          <p:cNvSpPr txBox="1"/>
          <p:nvPr/>
        </p:nvSpPr>
        <p:spPr>
          <a:xfrm>
            <a:off x="3386688" y="4551825"/>
            <a:ext cx="48693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305252"/>
                </a:solidFill>
                <a:latin typeface="Trebuchet MS"/>
                <a:ea typeface="Trebuchet MS"/>
                <a:cs typeface="Trebuchet MS"/>
                <a:sym typeface="Trebuchet MS"/>
              </a:rPr>
              <a:t>Many female students don’t have the resources they need to handle their stress through access to therapists. Caraway provides immediate access to these professionals through their app and help with getting virtual appointments</a:t>
            </a:r>
            <a:endParaRPr sz="1500">
              <a:solidFill>
                <a:srgbClr val="305252"/>
              </a:solidFill>
              <a:latin typeface="Trebuchet MS"/>
              <a:ea typeface="Trebuchet MS"/>
              <a:cs typeface="Trebuchet MS"/>
              <a:sym typeface="Trebuchet MS"/>
            </a:endParaRPr>
          </a:p>
        </p:txBody>
      </p:sp>
      <p:cxnSp>
        <p:nvCxnSpPr>
          <p:cNvPr id="78" name="Google Shape;78;p13"/>
          <p:cNvCxnSpPr/>
          <p:nvPr/>
        </p:nvCxnSpPr>
        <p:spPr>
          <a:xfrm>
            <a:off x="573000" y="4248500"/>
            <a:ext cx="7998000" cy="0"/>
          </a:xfrm>
          <a:prstGeom prst="straightConnector1">
            <a:avLst/>
          </a:prstGeom>
          <a:noFill/>
          <a:ln cap="flat" cmpd="sng" w="9525">
            <a:solidFill>
              <a:schemeClr val="dk2"/>
            </a:solidFill>
            <a:prstDash val="solid"/>
            <a:round/>
            <a:headEnd len="med" w="med" type="none"/>
            <a:tailEnd len="med" w="med" type="none"/>
          </a:ln>
        </p:spPr>
      </p:cxnSp>
      <p:sp>
        <p:nvSpPr>
          <p:cNvPr id="79" name="Google Shape;79;p13"/>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9020375" y="11616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13"/>
          <p:cNvCxnSpPr/>
          <p:nvPr/>
        </p:nvCxnSpPr>
        <p:spPr>
          <a:xfrm flipH="1">
            <a:off x="8990963" y="1019628"/>
            <a:ext cx="12600" cy="4114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2"/>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22"/>
          <p:cNvGrpSpPr/>
          <p:nvPr/>
        </p:nvGrpSpPr>
        <p:grpSpPr>
          <a:xfrm>
            <a:off x="-36350" y="-46025"/>
            <a:ext cx="9255600" cy="441900"/>
            <a:chOff x="-36350" y="-46025"/>
            <a:chExt cx="9255600" cy="441900"/>
          </a:xfrm>
        </p:grpSpPr>
        <p:sp>
          <p:nvSpPr>
            <p:cNvPr id="392" name="Google Shape;392;p22"/>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22"/>
            <p:cNvGrpSpPr/>
            <p:nvPr/>
          </p:nvGrpSpPr>
          <p:grpSpPr>
            <a:xfrm>
              <a:off x="915550" y="40975"/>
              <a:ext cx="360900" cy="268025"/>
              <a:chOff x="763150" y="40975"/>
              <a:chExt cx="360900" cy="268025"/>
            </a:xfrm>
          </p:grpSpPr>
          <p:sp>
            <p:nvSpPr>
              <p:cNvPr id="396" name="Google Shape;396;p22"/>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22"/>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www.caraway.com/management-tips</a:t>
              </a:r>
              <a:endParaRPr/>
            </a:p>
          </p:txBody>
        </p:sp>
        <p:sp>
          <p:nvSpPr>
            <p:cNvPr id="399" name="Google Shape;399;p22"/>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22"/>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401" name="Google Shape;401;p22"/>
          <p:cNvGrpSpPr/>
          <p:nvPr/>
        </p:nvGrpSpPr>
        <p:grpSpPr>
          <a:xfrm>
            <a:off x="136900" y="483975"/>
            <a:ext cx="1380375" cy="415500"/>
            <a:chOff x="136900" y="483975"/>
            <a:chExt cx="1380375" cy="415500"/>
          </a:xfrm>
        </p:grpSpPr>
        <p:pic>
          <p:nvPicPr>
            <p:cNvPr id="402" name="Google Shape;402;p22"/>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403" name="Google Shape;403;p22"/>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404" name="Google Shape;404;p22"/>
          <p:cNvGrpSpPr/>
          <p:nvPr/>
        </p:nvGrpSpPr>
        <p:grpSpPr>
          <a:xfrm>
            <a:off x="3798026" y="493600"/>
            <a:ext cx="1547941" cy="524499"/>
            <a:chOff x="3149526" y="459325"/>
            <a:chExt cx="1547941" cy="524499"/>
          </a:xfrm>
        </p:grpSpPr>
        <p:sp>
          <p:nvSpPr>
            <p:cNvPr id="405" name="Google Shape;405;p22"/>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406" name="Google Shape;406;p22"/>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407" name="Google Shape;407;p22"/>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408" name="Google Shape;408;p22"/>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409" name="Google Shape;409;p22"/>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410" name="Google Shape;410;p22"/>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411" name="Google Shape;411;p22"/>
          <p:cNvSpPr txBox="1"/>
          <p:nvPr/>
        </p:nvSpPr>
        <p:spPr>
          <a:xfrm>
            <a:off x="2241300" y="1077725"/>
            <a:ext cx="46614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Trebuchet MS"/>
                <a:ea typeface="Trebuchet MS"/>
                <a:cs typeface="Trebuchet MS"/>
                <a:sym typeface="Trebuchet MS"/>
              </a:rPr>
              <a:t>Management Tips</a:t>
            </a:r>
            <a:endParaRPr sz="3900">
              <a:solidFill>
                <a:srgbClr val="305252"/>
              </a:solidFill>
              <a:latin typeface="Trebuchet MS"/>
              <a:ea typeface="Trebuchet MS"/>
              <a:cs typeface="Trebuchet MS"/>
              <a:sym typeface="Trebuchet MS"/>
            </a:endParaRPr>
          </a:p>
        </p:txBody>
      </p:sp>
      <p:sp>
        <p:nvSpPr>
          <p:cNvPr id="412" name="Google Shape;412;p22"/>
          <p:cNvSpPr/>
          <p:nvPr/>
        </p:nvSpPr>
        <p:spPr>
          <a:xfrm>
            <a:off x="984000" y="2328425"/>
            <a:ext cx="7176000" cy="2661300"/>
          </a:xfrm>
          <a:prstGeom prst="roundRect">
            <a:avLst>
              <a:gd fmla="val 16667" name="adj"/>
            </a:avLst>
          </a:prstGeom>
          <a:solidFill>
            <a:srgbClr val="A28497"/>
          </a:solidFill>
          <a:ln cap="flat" cmpd="sng" w="28575">
            <a:solidFill>
              <a:srgbClr val="A9606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2"/>
          <p:cNvSpPr/>
          <p:nvPr/>
        </p:nvSpPr>
        <p:spPr>
          <a:xfrm>
            <a:off x="6513575" y="4398275"/>
            <a:ext cx="1266600" cy="4155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305252"/>
                </a:solidFill>
              </a:rPr>
              <a:t>Next</a:t>
            </a:r>
            <a:endParaRPr b="1" sz="1700">
              <a:solidFill>
                <a:srgbClr val="305252"/>
              </a:solidFill>
            </a:endParaRPr>
          </a:p>
        </p:txBody>
      </p:sp>
      <p:sp>
        <p:nvSpPr>
          <p:cNvPr id="414" name="Google Shape;414;p22"/>
          <p:cNvSpPr txBox="1"/>
          <p:nvPr/>
        </p:nvSpPr>
        <p:spPr>
          <a:xfrm>
            <a:off x="2167350" y="2531275"/>
            <a:ext cx="496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I feel stressed often</a:t>
            </a:r>
            <a:endParaRPr b="1">
              <a:solidFill>
                <a:srgbClr val="305252"/>
              </a:solidFill>
              <a:latin typeface="Trebuchet MS"/>
              <a:ea typeface="Trebuchet MS"/>
              <a:cs typeface="Trebuchet MS"/>
              <a:sym typeface="Trebuchet MS"/>
            </a:endParaRPr>
          </a:p>
        </p:txBody>
      </p:sp>
      <p:sp>
        <p:nvSpPr>
          <p:cNvPr id="415" name="Google Shape;415;p22"/>
          <p:cNvSpPr/>
          <p:nvPr/>
        </p:nvSpPr>
        <p:spPr>
          <a:xfrm>
            <a:off x="3848050" y="4745775"/>
            <a:ext cx="1486800" cy="13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2"/>
          <p:cNvSpPr/>
          <p:nvPr/>
        </p:nvSpPr>
        <p:spPr>
          <a:xfrm>
            <a:off x="3848050" y="4745775"/>
            <a:ext cx="1044900" cy="134100"/>
          </a:xfrm>
          <a:prstGeom prst="rect">
            <a:avLst/>
          </a:prstGeom>
          <a:solidFill>
            <a:srgbClr val="79B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2"/>
          <p:cNvSpPr txBox="1"/>
          <p:nvPr/>
        </p:nvSpPr>
        <p:spPr>
          <a:xfrm>
            <a:off x="4034225" y="4332175"/>
            <a:ext cx="112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Progress…</a:t>
            </a:r>
            <a:endParaRPr b="1">
              <a:solidFill>
                <a:srgbClr val="305252"/>
              </a:solidFill>
              <a:latin typeface="Trebuchet MS"/>
              <a:ea typeface="Trebuchet MS"/>
              <a:cs typeface="Trebuchet MS"/>
              <a:sym typeface="Trebuchet MS"/>
            </a:endParaRPr>
          </a:p>
        </p:txBody>
      </p:sp>
      <p:sp>
        <p:nvSpPr>
          <p:cNvPr id="418" name="Google Shape;418;p22"/>
          <p:cNvSpPr txBox="1"/>
          <p:nvPr/>
        </p:nvSpPr>
        <p:spPr>
          <a:xfrm>
            <a:off x="1824275" y="3575225"/>
            <a:ext cx="1548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305252"/>
                </a:solidFill>
                <a:latin typeface="Trebuchet MS"/>
                <a:ea typeface="Trebuchet MS"/>
                <a:cs typeface="Trebuchet MS"/>
                <a:sym typeface="Trebuchet MS"/>
              </a:rPr>
              <a:t>Too Often</a:t>
            </a:r>
            <a:endParaRPr b="1" sz="1300">
              <a:solidFill>
                <a:srgbClr val="305252"/>
              </a:solidFill>
              <a:latin typeface="Trebuchet MS"/>
              <a:ea typeface="Trebuchet MS"/>
              <a:cs typeface="Trebuchet MS"/>
              <a:sym typeface="Trebuchet MS"/>
            </a:endParaRPr>
          </a:p>
        </p:txBody>
      </p:sp>
      <p:sp>
        <p:nvSpPr>
          <p:cNvPr id="419" name="Google Shape;419;p22"/>
          <p:cNvSpPr txBox="1"/>
          <p:nvPr/>
        </p:nvSpPr>
        <p:spPr>
          <a:xfrm>
            <a:off x="5921075" y="3572425"/>
            <a:ext cx="1266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305252"/>
                </a:solidFill>
                <a:latin typeface="Trebuchet MS"/>
                <a:ea typeface="Trebuchet MS"/>
                <a:cs typeface="Trebuchet MS"/>
                <a:sym typeface="Trebuchet MS"/>
              </a:rPr>
              <a:t>I never feel stressed</a:t>
            </a:r>
            <a:endParaRPr b="1" sz="1300">
              <a:solidFill>
                <a:srgbClr val="305252"/>
              </a:solidFill>
              <a:latin typeface="Trebuchet MS"/>
              <a:ea typeface="Trebuchet MS"/>
              <a:cs typeface="Trebuchet MS"/>
              <a:sym typeface="Trebuchet MS"/>
            </a:endParaRPr>
          </a:p>
        </p:txBody>
      </p:sp>
      <p:sp>
        <p:nvSpPr>
          <p:cNvPr id="420" name="Google Shape;420;p22"/>
          <p:cNvSpPr/>
          <p:nvPr/>
        </p:nvSpPr>
        <p:spPr>
          <a:xfrm>
            <a:off x="2477675" y="3359925"/>
            <a:ext cx="241200" cy="2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2"/>
          <p:cNvSpPr/>
          <p:nvPr/>
        </p:nvSpPr>
        <p:spPr>
          <a:xfrm>
            <a:off x="3468275" y="3359900"/>
            <a:ext cx="241200" cy="2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2"/>
          <p:cNvSpPr/>
          <p:nvPr/>
        </p:nvSpPr>
        <p:spPr>
          <a:xfrm>
            <a:off x="6440075" y="3359900"/>
            <a:ext cx="241200" cy="2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2"/>
          <p:cNvSpPr/>
          <p:nvPr/>
        </p:nvSpPr>
        <p:spPr>
          <a:xfrm>
            <a:off x="5449475" y="3359900"/>
            <a:ext cx="241200" cy="2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2"/>
          <p:cNvSpPr/>
          <p:nvPr/>
        </p:nvSpPr>
        <p:spPr>
          <a:xfrm>
            <a:off x="4458875" y="3359900"/>
            <a:ext cx="241200" cy="2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2"/>
          <p:cNvSpPr txBox="1"/>
          <p:nvPr/>
        </p:nvSpPr>
        <p:spPr>
          <a:xfrm>
            <a:off x="2437475" y="3044375"/>
            <a:ext cx="32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1</a:t>
            </a:r>
            <a:endParaRPr b="1">
              <a:solidFill>
                <a:srgbClr val="305252"/>
              </a:solidFill>
              <a:latin typeface="Trebuchet MS"/>
              <a:ea typeface="Trebuchet MS"/>
              <a:cs typeface="Trebuchet MS"/>
              <a:sym typeface="Trebuchet MS"/>
            </a:endParaRPr>
          </a:p>
        </p:txBody>
      </p:sp>
      <p:sp>
        <p:nvSpPr>
          <p:cNvPr id="426" name="Google Shape;426;p22"/>
          <p:cNvSpPr txBox="1"/>
          <p:nvPr/>
        </p:nvSpPr>
        <p:spPr>
          <a:xfrm>
            <a:off x="3428075" y="3044375"/>
            <a:ext cx="32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2</a:t>
            </a:r>
            <a:endParaRPr b="1">
              <a:solidFill>
                <a:srgbClr val="305252"/>
              </a:solidFill>
              <a:latin typeface="Trebuchet MS"/>
              <a:ea typeface="Trebuchet MS"/>
              <a:cs typeface="Trebuchet MS"/>
              <a:sym typeface="Trebuchet MS"/>
            </a:endParaRPr>
          </a:p>
        </p:txBody>
      </p:sp>
      <p:sp>
        <p:nvSpPr>
          <p:cNvPr id="427" name="Google Shape;427;p22"/>
          <p:cNvSpPr txBox="1"/>
          <p:nvPr/>
        </p:nvSpPr>
        <p:spPr>
          <a:xfrm>
            <a:off x="4418675" y="3044375"/>
            <a:ext cx="32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3</a:t>
            </a:r>
            <a:endParaRPr b="1">
              <a:solidFill>
                <a:srgbClr val="305252"/>
              </a:solidFill>
              <a:latin typeface="Trebuchet MS"/>
              <a:ea typeface="Trebuchet MS"/>
              <a:cs typeface="Trebuchet MS"/>
              <a:sym typeface="Trebuchet MS"/>
            </a:endParaRPr>
          </a:p>
        </p:txBody>
      </p:sp>
      <p:sp>
        <p:nvSpPr>
          <p:cNvPr id="428" name="Google Shape;428;p22"/>
          <p:cNvSpPr txBox="1"/>
          <p:nvPr/>
        </p:nvSpPr>
        <p:spPr>
          <a:xfrm>
            <a:off x="5409275" y="3044375"/>
            <a:ext cx="32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4</a:t>
            </a:r>
            <a:endParaRPr b="1">
              <a:solidFill>
                <a:srgbClr val="305252"/>
              </a:solidFill>
              <a:latin typeface="Trebuchet MS"/>
              <a:ea typeface="Trebuchet MS"/>
              <a:cs typeface="Trebuchet MS"/>
              <a:sym typeface="Trebuchet MS"/>
            </a:endParaRPr>
          </a:p>
        </p:txBody>
      </p:sp>
      <p:sp>
        <p:nvSpPr>
          <p:cNvPr id="429" name="Google Shape;429;p22"/>
          <p:cNvSpPr txBox="1"/>
          <p:nvPr/>
        </p:nvSpPr>
        <p:spPr>
          <a:xfrm>
            <a:off x="6399875" y="3044375"/>
            <a:ext cx="32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5</a:t>
            </a:r>
            <a:endParaRPr b="1">
              <a:solidFill>
                <a:srgbClr val="305252"/>
              </a:solidFill>
              <a:latin typeface="Trebuchet MS"/>
              <a:ea typeface="Trebuchet MS"/>
              <a:cs typeface="Trebuchet MS"/>
              <a:sym typeface="Trebuchet MS"/>
            </a:endParaRPr>
          </a:p>
        </p:txBody>
      </p:sp>
      <p:sp>
        <p:nvSpPr>
          <p:cNvPr id="430" name="Google Shape;430;p22"/>
          <p:cNvSpPr/>
          <p:nvPr/>
        </p:nvSpPr>
        <p:spPr>
          <a:xfrm>
            <a:off x="1211075" y="4398275"/>
            <a:ext cx="1266600" cy="4155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305252"/>
                </a:solidFill>
              </a:rPr>
              <a:t>Back</a:t>
            </a:r>
            <a:endParaRPr b="1" sz="1700">
              <a:solidFill>
                <a:srgbClr val="30525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3"/>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23"/>
          <p:cNvGrpSpPr/>
          <p:nvPr/>
        </p:nvGrpSpPr>
        <p:grpSpPr>
          <a:xfrm>
            <a:off x="-36350" y="-46025"/>
            <a:ext cx="9255600" cy="441900"/>
            <a:chOff x="-36350" y="-46025"/>
            <a:chExt cx="9255600" cy="441900"/>
          </a:xfrm>
        </p:grpSpPr>
        <p:sp>
          <p:nvSpPr>
            <p:cNvPr id="437" name="Google Shape;437;p23"/>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23"/>
            <p:cNvGrpSpPr/>
            <p:nvPr/>
          </p:nvGrpSpPr>
          <p:grpSpPr>
            <a:xfrm>
              <a:off x="915550" y="40975"/>
              <a:ext cx="360900" cy="268025"/>
              <a:chOff x="763150" y="40975"/>
              <a:chExt cx="360900" cy="268025"/>
            </a:xfrm>
          </p:grpSpPr>
          <p:sp>
            <p:nvSpPr>
              <p:cNvPr id="441" name="Google Shape;441;p23"/>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23"/>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a:t>
              </a:r>
              <a:r>
                <a:rPr lang="en">
                  <a:solidFill>
                    <a:schemeClr val="dk1"/>
                  </a:solidFill>
                </a:rPr>
                <a:t>management-tips</a:t>
              </a:r>
              <a:endParaRPr/>
            </a:p>
          </p:txBody>
        </p:sp>
        <p:sp>
          <p:nvSpPr>
            <p:cNvPr id="444" name="Google Shape;444;p23"/>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5" name="Google Shape;445;p23"/>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446" name="Google Shape;446;p23"/>
          <p:cNvGrpSpPr/>
          <p:nvPr/>
        </p:nvGrpSpPr>
        <p:grpSpPr>
          <a:xfrm>
            <a:off x="136900" y="483975"/>
            <a:ext cx="1380375" cy="415500"/>
            <a:chOff x="136900" y="483975"/>
            <a:chExt cx="1380375" cy="415500"/>
          </a:xfrm>
        </p:grpSpPr>
        <p:pic>
          <p:nvPicPr>
            <p:cNvPr id="447" name="Google Shape;447;p23"/>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448" name="Google Shape;448;p23"/>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449" name="Google Shape;449;p23"/>
          <p:cNvGrpSpPr/>
          <p:nvPr/>
        </p:nvGrpSpPr>
        <p:grpSpPr>
          <a:xfrm>
            <a:off x="3798026" y="493600"/>
            <a:ext cx="1547941" cy="524499"/>
            <a:chOff x="3149526" y="459325"/>
            <a:chExt cx="1547941" cy="524499"/>
          </a:xfrm>
        </p:grpSpPr>
        <p:sp>
          <p:nvSpPr>
            <p:cNvPr id="450" name="Google Shape;450;p23"/>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451" name="Google Shape;451;p23"/>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452" name="Google Shape;452;p23"/>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453" name="Google Shape;453;p23"/>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454" name="Google Shape;454;p23"/>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455" name="Google Shape;455;p23"/>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456" name="Google Shape;456;p23"/>
          <p:cNvSpPr txBox="1"/>
          <p:nvPr/>
        </p:nvSpPr>
        <p:spPr>
          <a:xfrm>
            <a:off x="2241300" y="1077725"/>
            <a:ext cx="46614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Trebuchet MS"/>
                <a:ea typeface="Trebuchet MS"/>
                <a:cs typeface="Trebuchet MS"/>
                <a:sym typeface="Trebuchet MS"/>
              </a:rPr>
              <a:t>Management Tips</a:t>
            </a:r>
            <a:endParaRPr sz="3900">
              <a:solidFill>
                <a:srgbClr val="305252"/>
              </a:solidFill>
              <a:latin typeface="Trebuchet MS"/>
              <a:ea typeface="Trebuchet MS"/>
              <a:cs typeface="Trebuchet MS"/>
              <a:sym typeface="Trebuchet MS"/>
            </a:endParaRPr>
          </a:p>
        </p:txBody>
      </p:sp>
      <p:sp>
        <p:nvSpPr>
          <p:cNvPr id="457" name="Google Shape;457;p23"/>
          <p:cNvSpPr/>
          <p:nvPr/>
        </p:nvSpPr>
        <p:spPr>
          <a:xfrm>
            <a:off x="984000" y="2328425"/>
            <a:ext cx="7176000" cy="2661300"/>
          </a:xfrm>
          <a:prstGeom prst="roundRect">
            <a:avLst>
              <a:gd fmla="val 16667" name="adj"/>
            </a:avLst>
          </a:prstGeom>
          <a:solidFill>
            <a:srgbClr val="A28497"/>
          </a:solidFill>
          <a:ln cap="flat" cmpd="sng" w="28575">
            <a:solidFill>
              <a:srgbClr val="A9606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p:nvPr/>
        </p:nvSpPr>
        <p:spPr>
          <a:xfrm>
            <a:off x="6513575" y="4398275"/>
            <a:ext cx="1266600" cy="4155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305252"/>
                </a:solidFill>
              </a:rPr>
              <a:t>Done</a:t>
            </a:r>
            <a:endParaRPr b="1" sz="1700">
              <a:solidFill>
                <a:srgbClr val="305252"/>
              </a:solidFill>
            </a:endParaRPr>
          </a:p>
        </p:txBody>
      </p:sp>
      <p:sp>
        <p:nvSpPr>
          <p:cNvPr id="459" name="Google Shape;459;p23"/>
          <p:cNvSpPr txBox="1"/>
          <p:nvPr/>
        </p:nvSpPr>
        <p:spPr>
          <a:xfrm>
            <a:off x="2167350" y="2531275"/>
            <a:ext cx="496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I have multiple sources of stress in my life</a:t>
            </a:r>
            <a:endParaRPr b="1">
              <a:solidFill>
                <a:srgbClr val="305252"/>
              </a:solidFill>
              <a:latin typeface="Trebuchet MS"/>
              <a:ea typeface="Trebuchet MS"/>
              <a:cs typeface="Trebuchet MS"/>
              <a:sym typeface="Trebuchet MS"/>
            </a:endParaRPr>
          </a:p>
        </p:txBody>
      </p:sp>
      <p:sp>
        <p:nvSpPr>
          <p:cNvPr id="460" name="Google Shape;460;p23"/>
          <p:cNvSpPr/>
          <p:nvPr/>
        </p:nvSpPr>
        <p:spPr>
          <a:xfrm>
            <a:off x="3848050" y="4745775"/>
            <a:ext cx="1486800" cy="13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a:off x="3848050" y="4745775"/>
            <a:ext cx="1486800" cy="134100"/>
          </a:xfrm>
          <a:prstGeom prst="rect">
            <a:avLst/>
          </a:prstGeom>
          <a:solidFill>
            <a:srgbClr val="79B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txBox="1"/>
          <p:nvPr/>
        </p:nvSpPr>
        <p:spPr>
          <a:xfrm>
            <a:off x="4034225" y="4332175"/>
            <a:ext cx="112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Progress…</a:t>
            </a:r>
            <a:endParaRPr b="1">
              <a:solidFill>
                <a:srgbClr val="305252"/>
              </a:solidFill>
              <a:latin typeface="Trebuchet MS"/>
              <a:ea typeface="Trebuchet MS"/>
              <a:cs typeface="Trebuchet MS"/>
              <a:sym typeface="Trebuchet MS"/>
            </a:endParaRPr>
          </a:p>
        </p:txBody>
      </p:sp>
      <p:sp>
        <p:nvSpPr>
          <p:cNvPr id="463" name="Google Shape;463;p23"/>
          <p:cNvSpPr txBox="1"/>
          <p:nvPr/>
        </p:nvSpPr>
        <p:spPr>
          <a:xfrm>
            <a:off x="1824275" y="3575225"/>
            <a:ext cx="1548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305252"/>
                </a:solidFill>
                <a:latin typeface="Trebuchet MS"/>
                <a:ea typeface="Trebuchet MS"/>
                <a:cs typeface="Trebuchet MS"/>
                <a:sym typeface="Trebuchet MS"/>
              </a:rPr>
              <a:t>I disagree</a:t>
            </a:r>
            <a:endParaRPr b="1" sz="1300">
              <a:solidFill>
                <a:srgbClr val="305252"/>
              </a:solidFill>
              <a:latin typeface="Trebuchet MS"/>
              <a:ea typeface="Trebuchet MS"/>
              <a:cs typeface="Trebuchet MS"/>
              <a:sym typeface="Trebuchet MS"/>
            </a:endParaRPr>
          </a:p>
        </p:txBody>
      </p:sp>
      <p:sp>
        <p:nvSpPr>
          <p:cNvPr id="464" name="Google Shape;464;p23"/>
          <p:cNvSpPr txBox="1"/>
          <p:nvPr/>
        </p:nvSpPr>
        <p:spPr>
          <a:xfrm>
            <a:off x="5921075" y="3572425"/>
            <a:ext cx="1266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305252"/>
                </a:solidFill>
                <a:latin typeface="Trebuchet MS"/>
                <a:ea typeface="Trebuchet MS"/>
                <a:cs typeface="Trebuchet MS"/>
                <a:sym typeface="Trebuchet MS"/>
              </a:rPr>
              <a:t>I agree</a:t>
            </a:r>
            <a:endParaRPr b="1" sz="1300">
              <a:solidFill>
                <a:srgbClr val="305252"/>
              </a:solidFill>
              <a:latin typeface="Trebuchet MS"/>
              <a:ea typeface="Trebuchet MS"/>
              <a:cs typeface="Trebuchet MS"/>
              <a:sym typeface="Trebuchet MS"/>
            </a:endParaRPr>
          </a:p>
        </p:txBody>
      </p:sp>
      <p:sp>
        <p:nvSpPr>
          <p:cNvPr id="465" name="Google Shape;465;p23"/>
          <p:cNvSpPr/>
          <p:nvPr/>
        </p:nvSpPr>
        <p:spPr>
          <a:xfrm>
            <a:off x="2477675" y="3359925"/>
            <a:ext cx="241200" cy="2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a:off x="3468275" y="3359900"/>
            <a:ext cx="241200" cy="2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a:off x="6440075" y="3359900"/>
            <a:ext cx="241200" cy="2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3"/>
          <p:cNvSpPr/>
          <p:nvPr/>
        </p:nvSpPr>
        <p:spPr>
          <a:xfrm>
            <a:off x="5449475" y="3359900"/>
            <a:ext cx="241200" cy="2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p:nvPr/>
        </p:nvSpPr>
        <p:spPr>
          <a:xfrm>
            <a:off x="4458875" y="3359900"/>
            <a:ext cx="241200" cy="2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txBox="1"/>
          <p:nvPr/>
        </p:nvSpPr>
        <p:spPr>
          <a:xfrm>
            <a:off x="2437475" y="3044375"/>
            <a:ext cx="32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1</a:t>
            </a:r>
            <a:endParaRPr b="1">
              <a:solidFill>
                <a:srgbClr val="305252"/>
              </a:solidFill>
              <a:latin typeface="Trebuchet MS"/>
              <a:ea typeface="Trebuchet MS"/>
              <a:cs typeface="Trebuchet MS"/>
              <a:sym typeface="Trebuchet MS"/>
            </a:endParaRPr>
          </a:p>
        </p:txBody>
      </p:sp>
      <p:sp>
        <p:nvSpPr>
          <p:cNvPr id="471" name="Google Shape;471;p23"/>
          <p:cNvSpPr txBox="1"/>
          <p:nvPr/>
        </p:nvSpPr>
        <p:spPr>
          <a:xfrm>
            <a:off x="3428075" y="3044375"/>
            <a:ext cx="32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2</a:t>
            </a:r>
            <a:endParaRPr b="1">
              <a:solidFill>
                <a:srgbClr val="305252"/>
              </a:solidFill>
              <a:latin typeface="Trebuchet MS"/>
              <a:ea typeface="Trebuchet MS"/>
              <a:cs typeface="Trebuchet MS"/>
              <a:sym typeface="Trebuchet MS"/>
            </a:endParaRPr>
          </a:p>
        </p:txBody>
      </p:sp>
      <p:sp>
        <p:nvSpPr>
          <p:cNvPr id="472" name="Google Shape;472;p23"/>
          <p:cNvSpPr txBox="1"/>
          <p:nvPr/>
        </p:nvSpPr>
        <p:spPr>
          <a:xfrm>
            <a:off x="4418675" y="3044375"/>
            <a:ext cx="32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3</a:t>
            </a:r>
            <a:endParaRPr b="1">
              <a:solidFill>
                <a:srgbClr val="305252"/>
              </a:solidFill>
              <a:latin typeface="Trebuchet MS"/>
              <a:ea typeface="Trebuchet MS"/>
              <a:cs typeface="Trebuchet MS"/>
              <a:sym typeface="Trebuchet MS"/>
            </a:endParaRPr>
          </a:p>
        </p:txBody>
      </p:sp>
      <p:sp>
        <p:nvSpPr>
          <p:cNvPr id="473" name="Google Shape;473;p23"/>
          <p:cNvSpPr txBox="1"/>
          <p:nvPr/>
        </p:nvSpPr>
        <p:spPr>
          <a:xfrm>
            <a:off x="5409275" y="3044375"/>
            <a:ext cx="32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4</a:t>
            </a:r>
            <a:endParaRPr b="1">
              <a:solidFill>
                <a:srgbClr val="305252"/>
              </a:solidFill>
              <a:latin typeface="Trebuchet MS"/>
              <a:ea typeface="Trebuchet MS"/>
              <a:cs typeface="Trebuchet MS"/>
              <a:sym typeface="Trebuchet MS"/>
            </a:endParaRPr>
          </a:p>
        </p:txBody>
      </p:sp>
      <p:sp>
        <p:nvSpPr>
          <p:cNvPr id="474" name="Google Shape;474;p23"/>
          <p:cNvSpPr txBox="1"/>
          <p:nvPr/>
        </p:nvSpPr>
        <p:spPr>
          <a:xfrm>
            <a:off x="6399875" y="3044375"/>
            <a:ext cx="32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5</a:t>
            </a:r>
            <a:endParaRPr b="1">
              <a:solidFill>
                <a:srgbClr val="305252"/>
              </a:solidFill>
              <a:latin typeface="Trebuchet MS"/>
              <a:ea typeface="Trebuchet MS"/>
              <a:cs typeface="Trebuchet MS"/>
              <a:sym typeface="Trebuchet MS"/>
            </a:endParaRPr>
          </a:p>
        </p:txBody>
      </p:sp>
      <p:sp>
        <p:nvSpPr>
          <p:cNvPr id="475" name="Google Shape;475;p23"/>
          <p:cNvSpPr/>
          <p:nvPr/>
        </p:nvSpPr>
        <p:spPr>
          <a:xfrm>
            <a:off x="1211075" y="4398275"/>
            <a:ext cx="1266600" cy="4155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305252"/>
                </a:solidFill>
              </a:rPr>
              <a:t>Back</a:t>
            </a:r>
            <a:endParaRPr b="1" sz="1700">
              <a:solidFill>
                <a:srgbClr val="30525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24"/>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24"/>
          <p:cNvGrpSpPr/>
          <p:nvPr/>
        </p:nvGrpSpPr>
        <p:grpSpPr>
          <a:xfrm>
            <a:off x="-36350" y="-46025"/>
            <a:ext cx="9255600" cy="441900"/>
            <a:chOff x="-36350" y="-46025"/>
            <a:chExt cx="9255600" cy="441900"/>
          </a:xfrm>
        </p:grpSpPr>
        <p:sp>
          <p:nvSpPr>
            <p:cNvPr id="482" name="Google Shape;482;p24"/>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4"/>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 name="Google Shape;485;p24"/>
            <p:cNvGrpSpPr/>
            <p:nvPr/>
          </p:nvGrpSpPr>
          <p:grpSpPr>
            <a:xfrm>
              <a:off x="915550" y="40975"/>
              <a:ext cx="360900" cy="268025"/>
              <a:chOff x="763150" y="40975"/>
              <a:chExt cx="360900" cy="268025"/>
            </a:xfrm>
          </p:grpSpPr>
          <p:sp>
            <p:nvSpPr>
              <p:cNvPr id="486" name="Google Shape;486;p24"/>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4"/>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 name="Google Shape;488;p24"/>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a:t>
              </a:r>
              <a:r>
                <a:rPr lang="en">
                  <a:solidFill>
                    <a:schemeClr val="dk1"/>
                  </a:solidFill>
                </a:rPr>
                <a:t>management-tips</a:t>
              </a:r>
              <a:endParaRPr/>
            </a:p>
          </p:txBody>
        </p:sp>
        <p:sp>
          <p:nvSpPr>
            <p:cNvPr id="489" name="Google Shape;489;p24"/>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24"/>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491" name="Google Shape;491;p24"/>
          <p:cNvGrpSpPr/>
          <p:nvPr/>
        </p:nvGrpSpPr>
        <p:grpSpPr>
          <a:xfrm>
            <a:off x="136900" y="483975"/>
            <a:ext cx="1380375" cy="415500"/>
            <a:chOff x="136900" y="483975"/>
            <a:chExt cx="1380375" cy="415500"/>
          </a:xfrm>
        </p:grpSpPr>
        <p:pic>
          <p:nvPicPr>
            <p:cNvPr id="492" name="Google Shape;492;p24"/>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493" name="Google Shape;493;p24"/>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494" name="Google Shape;494;p24"/>
          <p:cNvGrpSpPr/>
          <p:nvPr/>
        </p:nvGrpSpPr>
        <p:grpSpPr>
          <a:xfrm>
            <a:off x="3798026" y="493600"/>
            <a:ext cx="1547941" cy="524499"/>
            <a:chOff x="3149526" y="459325"/>
            <a:chExt cx="1547941" cy="524499"/>
          </a:xfrm>
        </p:grpSpPr>
        <p:sp>
          <p:nvSpPr>
            <p:cNvPr id="495" name="Google Shape;495;p24"/>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496" name="Google Shape;496;p24"/>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497" name="Google Shape;497;p24"/>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498" name="Google Shape;498;p24"/>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499" name="Google Shape;499;p24"/>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500" name="Google Shape;500;p24"/>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501" name="Google Shape;501;p24"/>
          <p:cNvSpPr txBox="1"/>
          <p:nvPr/>
        </p:nvSpPr>
        <p:spPr>
          <a:xfrm>
            <a:off x="2241300" y="1077725"/>
            <a:ext cx="46614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Trebuchet MS"/>
                <a:ea typeface="Trebuchet MS"/>
                <a:cs typeface="Trebuchet MS"/>
                <a:sym typeface="Trebuchet MS"/>
              </a:rPr>
              <a:t>Management Tips</a:t>
            </a:r>
            <a:endParaRPr sz="3900">
              <a:solidFill>
                <a:srgbClr val="305252"/>
              </a:solidFill>
              <a:latin typeface="Trebuchet MS"/>
              <a:ea typeface="Trebuchet MS"/>
              <a:cs typeface="Trebuchet MS"/>
              <a:sym typeface="Trebuchet MS"/>
            </a:endParaRPr>
          </a:p>
        </p:txBody>
      </p:sp>
      <p:sp>
        <p:nvSpPr>
          <p:cNvPr id="502" name="Google Shape;502;p24"/>
          <p:cNvSpPr/>
          <p:nvPr/>
        </p:nvSpPr>
        <p:spPr>
          <a:xfrm>
            <a:off x="984000" y="1862825"/>
            <a:ext cx="7176000" cy="3126900"/>
          </a:xfrm>
          <a:prstGeom prst="roundRect">
            <a:avLst>
              <a:gd fmla="val 16667" name="adj"/>
            </a:avLst>
          </a:prstGeom>
          <a:solidFill>
            <a:srgbClr val="BFC8AD"/>
          </a:solidFill>
          <a:ln cap="flat" cmpd="sng" w="28575">
            <a:solidFill>
              <a:srgbClr val="A9606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txBox="1"/>
          <p:nvPr/>
        </p:nvSpPr>
        <p:spPr>
          <a:xfrm>
            <a:off x="1392725" y="2022275"/>
            <a:ext cx="633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Thank you for completing our </a:t>
            </a:r>
            <a:r>
              <a:rPr b="1" lang="en">
                <a:solidFill>
                  <a:srgbClr val="305252"/>
                </a:solidFill>
                <a:latin typeface="Trebuchet MS"/>
                <a:ea typeface="Trebuchet MS"/>
                <a:cs typeface="Trebuchet MS"/>
                <a:sym typeface="Trebuchet MS"/>
              </a:rPr>
              <a:t>questionnaire</a:t>
            </a:r>
            <a:r>
              <a:rPr b="1" lang="en">
                <a:solidFill>
                  <a:srgbClr val="305252"/>
                </a:solidFill>
                <a:latin typeface="Trebuchet MS"/>
                <a:ea typeface="Trebuchet MS"/>
                <a:cs typeface="Trebuchet MS"/>
                <a:sym typeface="Trebuchet MS"/>
              </a:rPr>
              <a:t>! Browse our recommended management tips!</a:t>
            </a:r>
            <a:endParaRPr b="1">
              <a:solidFill>
                <a:srgbClr val="305252"/>
              </a:solidFill>
              <a:latin typeface="Trebuchet MS"/>
              <a:ea typeface="Trebuchet MS"/>
              <a:cs typeface="Trebuchet MS"/>
              <a:sym typeface="Trebuchet MS"/>
            </a:endParaRPr>
          </a:p>
        </p:txBody>
      </p:sp>
      <p:sp>
        <p:nvSpPr>
          <p:cNvPr id="504" name="Google Shape;504;p24"/>
          <p:cNvSpPr/>
          <p:nvPr/>
        </p:nvSpPr>
        <p:spPr>
          <a:xfrm>
            <a:off x="1249525" y="2726200"/>
            <a:ext cx="2987100" cy="196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4"/>
          <p:cNvSpPr/>
          <p:nvPr/>
        </p:nvSpPr>
        <p:spPr>
          <a:xfrm>
            <a:off x="4741025" y="2726200"/>
            <a:ext cx="2987100" cy="196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6" name="Google Shape;506;p24"/>
          <p:cNvPicPr preferRelativeResize="0"/>
          <p:nvPr/>
        </p:nvPicPr>
        <p:blipFill>
          <a:blip r:embed="rId6">
            <a:alphaModFix/>
          </a:blip>
          <a:stretch>
            <a:fillRect/>
          </a:stretch>
        </p:blipFill>
        <p:spPr>
          <a:xfrm>
            <a:off x="5361050" y="2335400"/>
            <a:ext cx="181750" cy="181750"/>
          </a:xfrm>
          <a:prstGeom prst="rect">
            <a:avLst/>
          </a:prstGeom>
          <a:noFill/>
          <a:ln>
            <a:noFill/>
          </a:ln>
        </p:spPr>
      </p:pic>
      <p:sp>
        <p:nvSpPr>
          <p:cNvPr id="507" name="Google Shape;507;p24"/>
          <p:cNvSpPr txBox="1"/>
          <p:nvPr/>
        </p:nvSpPr>
        <p:spPr>
          <a:xfrm>
            <a:off x="1450975" y="2871175"/>
            <a:ext cx="2584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rgbClr val="0000FF"/>
                </a:solidFill>
                <a:latin typeface="Trebuchet MS"/>
                <a:ea typeface="Trebuchet MS"/>
                <a:cs typeface="Trebuchet MS"/>
                <a:sym typeface="Trebuchet MS"/>
              </a:rPr>
              <a:t>Tips On Balancing School Work and Life</a:t>
            </a:r>
            <a:endParaRPr b="1" u="sng">
              <a:solidFill>
                <a:srgbClr val="0000FF"/>
              </a:solidFill>
              <a:latin typeface="Trebuchet MS"/>
              <a:ea typeface="Trebuchet MS"/>
              <a:cs typeface="Trebuchet MS"/>
              <a:sym typeface="Trebuchet MS"/>
            </a:endParaRPr>
          </a:p>
        </p:txBody>
      </p:sp>
      <p:sp>
        <p:nvSpPr>
          <p:cNvPr id="508" name="Google Shape;508;p24"/>
          <p:cNvSpPr txBox="1"/>
          <p:nvPr/>
        </p:nvSpPr>
        <p:spPr>
          <a:xfrm>
            <a:off x="4942475" y="2871175"/>
            <a:ext cx="2584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rgbClr val="0000FF"/>
                </a:solidFill>
                <a:latin typeface="Trebuchet MS"/>
                <a:ea typeface="Trebuchet MS"/>
                <a:cs typeface="Trebuchet MS"/>
                <a:sym typeface="Trebuchet MS"/>
              </a:rPr>
              <a:t>10 Ways to Manage feeling Anxious</a:t>
            </a:r>
            <a:endParaRPr b="1" u="sng">
              <a:solidFill>
                <a:srgbClr val="0000FF"/>
              </a:solidFill>
              <a:latin typeface="Trebuchet MS"/>
              <a:ea typeface="Trebuchet MS"/>
              <a:cs typeface="Trebuchet MS"/>
              <a:sym typeface="Trebuchet MS"/>
            </a:endParaRPr>
          </a:p>
        </p:txBody>
      </p:sp>
      <p:sp>
        <p:nvSpPr>
          <p:cNvPr id="509" name="Google Shape;509;p24"/>
          <p:cNvSpPr/>
          <p:nvPr/>
        </p:nvSpPr>
        <p:spPr>
          <a:xfrm>
            <a:off x="1450975" y="3543250"/>
            <a:ext cx="2584200" cy="98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305252"/>
                </a:solidFill>
                <a:latin typeface="Trebuchet MS"/>
                <a:ea typeface="Trebuchet MS"/>
                <a:cs typeface="Trebuchet MS"/>
                <a:sym typeface="Trebuchet MS"/>
              </a:rPr>
              <a:t>Having a hard time with school, work and trying to have a social life? Look at these tips to help balance them</a:t>
            </a:r>
            <a:endParaRPr sz="1300">
              <a:solidFill>
                <a:srgbClr val="305252"/>
              </a:solidFill>
              <a:latin typeface="Trebuchet MS"/>
              <a:ea typeface="Trebuchet MS"/>
              <a:cs typeface="Trebuchet MS"/>
              <a:sym typeface="Trebuchet MS"/>
            </a:endParaRPr>
          </a:p>
        </p:txBody>
      </p:sp>
      <p:sp>
        <p:nvSpPr>
          <p:cNvPr id="510" name="Google Shape;510;p24"/>
          <p:cNvSpPr/>
          <p:nvPr/>
        </p:nvSpPr>
        <p:spPr>
          <a:xfrm>
            <a:off x="4942475" y="3543250"/>
            <a:ext cx="2584200" cy="98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305252"/>
                </a:solidFill>
                <a:latin typeface="Trebuchet MS"/>
                <a:ea typeface="Trebuchet MS"/>
                <a:cs typeface="Trebuchet MS"/>
                <a:sym typeface="Trebuchet MS"/>
              </a:rPr>
              <a:t>Feeling anxious and don’t know how to slow down? Try out one of these 10 tips</a:t>
            </a:r>
            <a:endParaRPr sz="1500">
              <a:solidFill>
                <a:srgbClr val="305252"/>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4" name="Shape 514"/>
        <p:cNvGrpSpPr/>
        <p:nvPr/>
      </p:nvGrpSpPr>
      <p:grpSpPr>
        <a:xfrm>
          <a:off x="0" y="0"/>
          <a:ext cx="0" cy="0"/>
          <a:chOff x="0" y="0"/>
          <a:chExt cx="0" cy="0"/>
        </a:xfrm>
      </p:grpSpPr>
      <p:sp>
        <p:nvSpPr>
          <p:cNvPr id="515" name="Google Shape;515;p25"/>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25"/>
          <p:cNvGrpSpPr/>
          <p:nvPr/>
        </p:nvGrpSpPr>
        <p:grpSpPr>
          <a:xfrm>
            <a:off x="-36350" y="-46025"/>
            <a:ext cx="9255600" cy="441900"/>
            <a:chOff x="-36350" y="-46025"/>
            <a:chExt cx="9255600" cy="441900"/>
          </a:xfrm>
        </p:grpSpPr>
        <p:sp>
          <p:nvSpPr>
            <p:cNvPr id="517" name="Google Shape;517;p25"/>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5"/>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5"/>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25"/>
            <p:cNvGrpSpPr/>
            <p:nvPr/>
          </p:nvGrpSpPr>
          <p:grpSpPr>
            <a:xfrm>
              <a:off x="915550" y="40975"/>
              <a:ext cx="360900" cy="268025"/>
              <a:chOff x="763150" y="40975"/>
              <a:chExt cx="360900" cy="268025"/>
            </a:xfrm>
          </p:grpSpPr>
          <p:sp>
            <p:nvSpPr>
              <p:cNvPr id="521" name="Google Shape;521;p25"/>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5"/>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 name="Google Shape;523;p25"/>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a:t>
              </a:r>
              <a:r>
                <a:rPr lang="en">
                  <a:solidFill>
                    <a:schemeClr val="dk1"/>
                  </a:solidFill>
                </a:rPr>
                <a:t>management-tips</a:t>
              </a:r>
              <a:endParaRPr/>
            </a:p>
          </p:txBody>
        </p:sp>
        <p:sp>
          <p:nvSpPr>
            <p:cNvPr id="524" name="Google Shape;524;p25"/>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5" name="Google Shape;525;p25"/>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526" name="Google Shape;526;p25"/>
          <p:cNvGrpSpPr/>
          <p:nvPr/>
        </p:nvGrpSpPr>
        <p:grpSpPr>
          <a:xfrm>
            <a:off x="136900" y="483975"/>
            <a:ext cx="1380375" cy="415500"/>
            <a:chOff x="136900" y="483975"/>
            <a:chExt cx="1380375" cy="415500"/>
          </a:xfrm>
        </p:grpSpPr>
        <p:pic>
          <p:nvPicPr>
            <p:cNvPr id="527" name="Google Shape;527;p25"/>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528" name="Google Shape;528;p25"/>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529" name="Google Shape;529;p25"/>
          <p:cNvGrpSpPr/>
          <p:nvPr/>
        </p:nvGrpSpPr>
        <p:grpSpPr>
          <a:xfrm>
            <a:off x="3798026" y="431075"/>
            <a:ext cx="1547941" cy="524499"/>
            <a:chOff x="3149526" y="459325"/>
            <a:chExt cx="1547941" cy="524499"/>
          </a:xfrm>
        </p:grpSpPr>
        <p:sp>
          <p:nvSpPr>
            <p:cNvPr id="530" name="Google Shape;530;p25"/>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531" name="Google Shape;531;p25"/>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532" name="Google Shape;532;p25"/>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533" name="Google Shape;533;p25"/>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534" name="Google Shape;534;p25"/>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535" name="Google Shape;535;p25"/>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536" name="Google Shape;536;p25"/>
          <p:cNvSpPr txBox="1"/>
          <p:nvPr/>
        </p:nvSpPr>
        <p:spPr>
          <a:xfrm>
            <a:off x="3798000" y="1037775"/>
            <a:ext cx="15480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Oswald Medium"/>
                <a:ea typeface="Oswald Medium"/>
                <a:cs typeface="Oswald Medium"/>
                <a:sym typeface="Oswald Medium"/>
              </a:rPr>
              <a:t>Blogs</a:t>
            </a:r>
            <a:endParaRPr sz="3900">
              <a:solidFill>
                <a:srgbClr val="305252"/>
              </a:solidFill>
              <a:latin typeface="Oswald Medium"/>
              <a:ea typeface="Oswald Medium"/>
              <a:cs typeface="Oswald Medium"/>
              <a:sym typeface="Oswald Medium"/>
            </a:endParaRPr>
          </a:p>
        </p:txBody>
      </p:sp>
      <p:pic>
        <p:nvPicPr>
          <p:cNvPr id="537" name="Google Shape;537;p25"/>
          <p:cNvPicPr preferRelativeResize="0"/>
          <p:nvPr/>
        </p:nvPicPr>
        <p:blipFill>
          <a:blip r:embed="rId6">
            <a:alphaModFix/>
          </a:blip>
          <a:stretch>
            <a:fillRect/>
          </a:stretch>
        </p:blipFill>
        <p:spPr>
          <a:xfrm>
            <a:off x="2023346" y="1869878"/>
            <a:ext cx="5097300" cy="2555275"/>
          </a:xfrm>
          <a:prstGeom prst="rect">
            <a:avLst/>
          </a:prstGeom>
          <a:noFill/>
          <a:ln>
            <a:noFill/>
          </a:ln>
        </p:spPr>
      </p:pic>
      <p:sp>
        <p:nvSpPr>
          <p:cNvPr id="538" name="Google Shape;538;p25"/>
          <p:cNvSpPr txBox="1"/>
          <p:nvPr/>
        </p:nvSpPr>
        <p:spPr>
          <a:xfrm>
            <a:off x="1603650" y="4425150"/>
            <a:ext cx="59367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Oswald Medium"/>
                <a:ea typeface="Oswald Medium"/>
                <a:cs typeface="Oswald Medium"/>
                <a:sym typeface="Oswald Medium"/>
              </a:rPr>
              <a:t>Topics to Explore</a:t>
            </a:r>
            <a:endParaRPr sz="3900">
              <a:solidFill>
                <a:srgbClr val="305252"/>
              </a:solidFill>
              <a:latin typeface="Oswald Medium"/>
              <a:ea typeface="Oswald Medium"/>
              <a:cs typeface="Oswald Medium"/>
              <a:sym typeface="Oswald Medium"/>
            </a:endParaRPr>
          </a:p>
        </p:txBody>
      </p:sp>
      <p:sp>
        <p:nvSpPr>
          <p:cNvPr id="539" name="Google Shape;539;p25"/>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5"/>
          <p:cNvSpPr/>
          <p:nvPr/>
        </p:nvSpPr>
        <p:spPr>
          <a:xfrm>
            <a:off x="9020375" y="11616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5"/>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 name="Google Shape;542;p25"/>
          <p:cNvCxnSpPr/>
          <p:nvPr/>
        </p:nvCxnSpPr>
        <p:spPr>
          <a:xfrm flipH="1">
            <a:off x="8990963" y="1019628"/>
            <a:ext cx="12600" cy="4114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26"/>
          <p:cNvSpPr/>
          <p:nvPr/>
        </p:nvSpPr>
        <p:spPr>
          <a:xfrm>
            <a:off x="84725" y="1859425"/>
            <a:ext cx="8940900" cy="3177300"/>
          </a:xfrm>
          <a:prstGeom prst="roundRect">
            <a:avLst>
              <a:gd fmla="val 16667" name="adj"/>
            </a:avLst>
          </a:prstGeom>
          <a:solidFill>
            <a:srgbClr val="BFC8A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 name="Google Shape;549;p26"/>
          <p:cNvGrpSpPr/>
          <p:nvPr/>
        </p:nvGrpSpPr>
        <p:grpSpPr>
          <a:xfrm>
            <a:off x="-36350" y="-46025"/>
            <a:ext cx="9255600" cy="441900"/>
            <a:chOff x="-36350" y="-46025"/>
            <a:chExt cx="9255600" cy="441900"/>
          </a:xfrm>
        </p:grpSpPr>
        <p:sp>
          <p:nvSpPr>
            <p:cNvPr id="550" name="Google Shape;550;p26"/>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26"/>
            <p:cNvGrpSpPr/>
            <p:nvPr/>
          </p:nvGrpSpPr>
          <p:grpSpPr>
            <a:xfrm>
              <a:off x="915550" y="40975"/>
              <a:ext cx="360900" cy="268025"/>
              <a:chOff x="763150" y="40975"/>
              <a:chExt cx="360900" cy="268025"/>
            </a:xfrm>
          </p:grpSpPr>
          <p:sp>
            <p:nvSpPr>
              <p:cNvPr id="554" name="Google Shape;554;p26"/>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 name="Google Shape;556;p26"/>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a:t>
              </a:r>
              <a:r>
                <a:rPr lang="en">
                  <a:solidFill>
                    <a:schemeClr val="dk1"/>
                  </a:solidFill>
                </a:rPr>
                <a:t>management-tips</a:t>
              </a:r>
              <a:endParaRPr/>
            </a:p>
          </p:txBody>
        </p:sp>
        <p:sp>
          <p:nvSpPr>
            <p:cNvPr id="557" name="Google Shape;557;p26"/>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8" name="Google Shape;558;p26"/>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559" name="Google Shape;559;p26"/>
          <p:cNvGrpSpPr/>
          <p:nvPr/>
        </p:nvGrpSpPr>
        <p:grpSpPr>
          <a:xfrm>
            <a:off x="136900" y="483975"/>
            <a:ext cx="1380375" cy="415500"/>
            <a:chOff x="136900" y="483975"/>
            <a:chExt cx="1380375" cy="415500"/>
          </a:xfrm>
        </p:grpSpPr>
        <p:pic>
          <p:nvPicPr>
            <p:cNvPr id="560" name="Google Shape;560;p26"/>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561" name="Google Shape;561;p26"/>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562" name="Google Shape;562;p26"/>
          <p:cNvGrpSpPr/>
          <p:nvPr/>
        </p:nvGrpSpPr>
        <p:grpSpPr>
          <a:xfrm>
            <a:off x="3798026" y="431075"/>
            <a:ext cx="1547941" cy="524499"/>
            <a:chOff x="3149526" y="459325"/>
            <a:chExt cx="1547941" cy="524499"/>
          </a:xfrm>
        </p:grpSpPr>
        <p:sp>
          <p:nvSpPr>
            <p:cNvPr id="563" name="Google Shape;563;p26"/>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564" name="Google Shape;564;p26"/>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565" name="Google Shape;565;p26"/>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566" name="Google Shape;566;p26"/>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567" name="Google Shape;567;p26"/>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568" name="Google Shape;568;p26"/>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569" name="Google Shape;569;p26"/>
          <p:cNvSpPr txBox="1"/>
          <p:nvPr/>
        </p:nvSpPr>
        <p:spPr>
          <a:xfrm>
            <a:off x="1693000" y="1052625"/>
            <a:ext cx="59367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Oswald Medium"/>
                <a:ea typeface="Oswald Medium"/>
                <a:cs typeface="Oswald Medium"/>
                <a:sym typeface="Oswald Medium"/>
              </a:rPr>
              <a:t>Topics to Explore</a:t>
            </a:r>
            <a:endParaRPr sz="3900">
              <a:solidFill>
                <a:srgbClr val="305252"/>
              </a:solidFill>
              <a:latin typeface="Oswald Medium"/>
              <a:ea typeface="Oswald Medium"/>
              <a:cs typeface="Oswald Medium"/>
              <a:sym typeface="Oswald Medium"/>
            </a:endParaRPr>
          </a:p>
        </p:txBody>
      </p:sp>
      <p:cxnSp>
        <p:nvCxnSpPr>
          <p:cNvPr id="570" name="Google Shape;570;p26"/>
          <p:cNvCxnSpPr/>
          <p:nvPr/>
        </p:nvCxnSpPr>
        <p:spPr>
          <a:xfrm flipH="1">
            <a:off x="4585963" y="1975775"/>
            <a:ext cx="7800" cy="2984700"/>
          </a:xfrm>
          <a:prstGeom prst="straightConnector1">
            <a:avLst/>
          </a:prstGeom>
          <a:noFill/>
          <a:ln cap="flat" cmpd="sng" w="28575">
            <a:solidFill>
              <a:srgbClr val="A28497"/>
            </a:solidFill>
            <a:prstDash val="solid"/>
            <a:round/>
            <a:headEnd len="med" w="med" type="none"/>
            <a:tailEnd len="med" w="med" type="none"/>
          </a:ln>
        </p:spPr>
      </p:cxnSp>
      <p:sp>
        <p:nvSpPr>
          <p:cNvPr id="571" name="Google Shape;571;p26"/>
          <p:cNvSpPr txBox="1"/>
          <p:nvPr/>
        </p:nvSpPr>
        <p:spPr>
          <a:xfrm>
            <a:off x="852610" y="1899575"/>
            <a:ext cx="2475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305252"/>
                </a:solidFill>
                <a:latin typeface="Figtree SemiBold"/>
                <a:ea typeface="Figtree SemiBold"/>
                <a:cs typeface="Figtree SemiBold"/>
                <a:sym typeface="Figtree SemiBold"/>
              </a:rPr>
              <a:t>Mental Health</a:t>
            </a:r>
            <a:endParaRPr sz="2200">
              <a:solidFill>
                <a:srgbClr val="305252"/>
              </a:solidFill>
              <a:latin typeface="Figtree SemiBold"/>
              <a:ea typeface="Figtree SemiBold"/>
              <a:cs typeface="Figtree SemiBold"/>
              <a:sym typeface="Figtree SemiBold"/>
            </a:endParaRPr>
          </a:p>
        </p:txBody>
      </p:sp>
      <p:sp>
        <p:nvSpPr>
          <p:cNvPr id="572" name="Google Shape;572;p26"/>
          <p:cNvSpPr txBox="1"/>
          <p:nvPr/>
        </p:nvSpPr>
        <p:spPr>
          <a:xfrm>
            <a:off x="5852150" y="1899575"/>
            <a:ext cx="1973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305252"/>
                </a:solidFill>
                <a:latin typeface="Figtree SemiBold"/>
                <a:ea typeface="Figtree SemiBold"/>
                <a:cs typeface="Figtree SemiBold"/>
                <a:sym typeface="Figtree SemiBold"/>
              </a:rPr>
              <a:t>Therapy</a:t>
            </a:r>
            <a:endParaRPr sz="1600">
              <a:latin typeface="Figtree SemiBold"/>
              <a:ea typeface="Figtree SemiBold"/>
              <a:cs typeface="Figtree SemiBold"/>
              <a:sym typeface="Figtree SemiBold"/>
            </a:endParaRPr>
          </a:p>
        </p:txBody>
      </p:sp>
      <p:sp>
        <p:nvSpPr>
          <p:cNvPr id="573" name="Google Shape;573;p26"/>
          <p:cNvSpPr txBox="1"/>
          <p:nvPr/>
        </p:nvSpPr>
        <p:spPr>
          <a:xfrm>
            <a:off x="826100" y="3546025"/>
            <a:ext cx="2571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305252"/>
                </a:solidFill>
                <a:latin typeface="Figtree SemiBold"/>
                <a:ea typeface="Figtree SemiBold"/>
                <a:cs typeface="Figtree SemiBold"/>
                <a:sym typeface="Figtree SemiBold"/>
              </a:rPr>
              <a:t>Practicals to Try</a:t>
            </a:r>
            <a:endParaRPr sz="1600">
              <a:latin typeface="Figtree SemiBold"/>
              <a:ea typeface="Figtree SemiBold"/>
              <a:cs typeface="Figtree SemiBold"/>
              <a:sym typeface="Figtree SemiBold"/>
            </a:endParaRPr>
          </a:p>
        </p:txBody>
      </p:sp>
      <p:sp>
        <p:nvSpPr>
          <p:cNvPr id="574" name="Google Shape;574;p26"/>
          <p:cNvSpPr txBox="1"/>
          <p:nvPr/>
        </p:nvSpPr>
        <p:spPr>
          <a:xfrm>
            <a:off x="5511013" y="3546013"/>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305252"/>
                </a:solidFill>
                <a:latin typeface="Figtree SemiBold"/>
                <a:ea typeface="Figtree SemiBold"/>
                <a:cs typeface="Figtree SemiBold"/>
                <a:sym typeface="Figtree SemiBold"/>
              </a:rPr>
              <a:t>Helping Loved Ones</a:t>
            </a:r>
            <a:endParaRPr sz="1600">
              <a:latin typeface="Figtree SemiBold"/>
              <a:ea typeface="Figtree SemiBold"/>
              <a:cs typeface="Figtree SemiBold"/>
              <a:sym typeface="Figtree SemiBold"/>
            </a:endParaRPr>
          </a:p>
        </p:txBody>
      </p:sp>
      <p:sp>
        <p:nvSpPr>
          <p:cNvPr id="575" name="Google Shape;575;p26"/>
          <p:cNvSpPr txBox="1"/>
          <p:nvPr/>
        </p:nvSpPr>
        <p:spPr>
          <a:xfrm>
            <a:off x="874250" y="2249250"/>
            <a:ext cx="2475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74151"/>
                </a:solidFill>
                <a:latin typeface="Figtree"/>
                <a:ea typeface="Figtree"/>
                <a:cs typeface="Figtree"/>
                <a:sym typeface="Figtree"/>
              </a:rPr>
              <a:t>Affordable therapy for students who may be facing financial constraints.</a:t>
            </a:r>
            <a:endParaRPr sz="1200">
              <a:latin typeface="Figtree"/>
              <a:ea typeface="Figtree"/>
              <a:cs typeface="Figtree"/>
              <a:sym typeface="Figtree"/>
            </a:endParaRPr>
          </a:p>
        </p:txBody>
      </p:sp>
      <p:sp>
        <p:nvSpPr>
          <p:cNvPr id="576" name="Google Shape;576;p26"/>
          <p:cNvSpPr/>
          <p:nvPr/>
        </p:nvSpPr>
        <p:spPr>
          <a:xfrm>
            <a:off x="1341500" y="2700450"/>
            <a:ext cx="1449900" cy="415500"/>
          </a:xfrm>
          <a:prstGeom prst="roundRect">
            <a:avLst>
              <a:gd fmla="val 16667" name="adj"/>
            </a:avLst>
          </a:prstGeom>
          <a:solidFill>
            <a:srgbClr val="79B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9BEEE"/>
              </a:solidFill>
            </a:endParaRPr>
          </a:p>
        </p:txBody>
      </p:sp>
      <p:sp>
        <p:nvSpPr>
          <p:cNvPr id="577" name="Google Shape;577;p26"/>
          <p:cNvSpPr txBox="1"/>
          <p:nvPr/>
        </p:nvSpPr>
        <p:spPr>
          <a:xfrm>
            <a:off x="1376300" y="2754300"/>
            <a:ext cx="1380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Figtree SemiBold"/>
                <a:ea typeface="Figtree SemiBold"/>
                <a:cs typeface="Figtree SemiBold"/>
                <a:sym typeface="Figtree SemiBold"/>
              </a:rPr>
              <a:t>Explore Mental Health</a:t>
            </a:r>
            <a:endParaRPr sz="800">
              <a:latin typeface="Figtree SemiBold"/>
              <a:ea typeface="Figtree SemiBold"/>
              <a:cs typeface="Figtree SemiBold"/>
              <a:sym typeface="Figtree SemiBold"/>
            </a:endParaRPr>
          </a:p>
        </p:txBody>
      </p:sp>
      <p:sp>
        <p:nvSpPr>
          <p:cNvPr id="578" name="Google Shape;578;p26"/>
          <p:cNvSpPr/>
          <p:nvPr/>
        </p:nvSpPr>
        <p:spPr>
          <a:xfrm>
            <a:off x="6113750" y="2776638"/>
            <a:ext cx="1449900" cy="415500"/>
          </a:xfrm>
          <a:prstGeom prst="roundRect">
            <a:avLst>
              <a:gd fmla="val 16667" name="adj"/>
            </a:avLst>
          </a:prstGeom>
          <a:solidFill>
            <a:srgbClr val="79B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9BEEE"/>
              </a:solidFill>
            </a:endParaRPr>
          </a:p>
        </p:txBody>
      </p:sp>
      <p:sp>
        <p:nvSpPr>
          <p:cNvPr id="579" name="Google Shape;579;p26"/>
          <p:cNvSpPr txBox="1"/>
          <p:nvPr/>
        </p:nvSpPr>
        <p:spPr>
          <a:xfrm>
            <a:off x="6148550" y="2830498"/>
            <a:ext cx="1380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Figtree SemiBold"/>
                <a:ea typeface="Figtree SemiBold"/>
                <a:cs typeface="Figtree SemiBold"/>
                <a:sym typeface="Figtree SemiBold"/>
              </a:rPr>
              <a:t>Explore Therapy Options</a:t>
            </a:r>
            <a:endParaRPr sz="800">
              <a:latin typeface="Figtree SemiBold"/>
              <a:ea typeface="Figtree SemiBold"/>
              <a:cs typeface="Figtree SemiBold"/>
              <a:sym typeface="Figtree SemiBold"/>
            </a:endParaRPr>
          </a:p>
        </p:txBody>
      </p:sp>
      <p:sp>
        <p:nvSpPr>
          <p:cNvPr id="580" name="Google Shape;580;p26"/>
          <p:cNvSpPr txBox="1"/>
          <p:nvPr/>
        </p:nvSpPr>
        <p:spPr>
          <a:xfrm>
            <a:off x="5677400" y="2284050"/>
            <a:ext cx="2475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000">
                <a:solidFill>
                  <a:srgbClr val="374151"/>
                </a:solidFill>
                <a:latin typeface="Figtree"/>
                <a:ea typeface="Figtree"/>
                <a:cs typeface="Figtree"/>
                <a:sym typeface="Figtree"/>
              </a:rPr>
              <a:t>Designed for young student parents access affordable therapy</a:t>
            </a:r>
            <a:endParaRPr/>
          </a:p>
        </p:txBody>
      </p:sp>
      <p:sp>
        <p:nvSpPr>
          <p:cNvPr id="581" name="Google Shape;581;p26"/>
          <p:cNvSpPr txBox="1"/>
          <p:nvPr/>
        </p:nvSpPr>
        <p:spPr>
          <a:xfrm>
            <a:off x="828950" y="3902475"/>
            <a:ext cx="2475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74151"/>
                </a:solidFill>
                <a:latin typeface="Figtree"/>
                <a:ea typeface="Figtree"/>
                <a:cs typeface="Figtree"/>
                <a:sym typeface="Figtree"/>
              </a:rPr>
              <a:t>Affordable therapy for students who may be facing financial constraints.</a:t>
            </a:r>
            <a:endParaRPr sz="1200">
              <a:latin typeface="Figtree"/>
              <a:ea typeface="Figtree"/>
              <a:cs typeface="Figtree"/>
              <a:sym typeface="Figtree"/>
            </a:endParaRPr>
          </a:p>
        </p:txBody>
      </p:sp>
      <p:sp>
        <p:nvSpPr>
          <p:cNvPr id="582" name="Google Shape;582;p26"/>
          <p:cNvSpPr/>
          <p:nvPr/>
        </p:nvSpPr>
        <p:spPr>
          <a:xfrm>
            <a:off x="1386800" y="4395063"/>
            <a:ext cx="1449900" cy="415500"/>
          </a:xfrm>
          <a:prstGeom prst="roundRect">
            <a:avLst>
              <a:gd fmla="val 16667" name="adj"/>
            </a:avLst>
          </a:prstGeom>
          <a:solidFill>
            <a:srgbClr val="79B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9BEEE"/>
              </a:solidFill>
            </a:endParaRPr>
          </a:p>
        </p:txBody>
      </p:sp>
      <p:sp>
        <p:nvSpPr>
          <p:cNvPr id="583" name="Google Shape;583;p26"/>
          <p:cNvSpPr txBox="1"/>
          <p:nvPr/>
        </p:nvSpPr>
        <p:spPr>
          <a:xfrm>
            <a:off x="1421600" y="4448913"/>
            <a:ext cx="1380300" cy="307800"/>
          </a:xfrm>
          <a:prstGeom prst="rect">
            <a:avLst/>
          </a:prstGeom>
          <a:noFill/>
          <a:ln>
            <a:noFill/>
          </a:ln>
          <a:effectLst>
            <a:outerShdw blurRad="57150" rotWithShape="0" algn="bl" dir="5400000" dist="19050">
              <a:srgbClr val="000000">
                <a:alpha val="3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Figtree SemiBold"/>
                <a:ea typeface="Figtree SemiBold"/>
                <a:cs typeface="Figtree SemiBold"/>
                <a:sym typeface="Figtree SemiBold"/>
              </a:rPr>
              <a:t>Explore Practicals</a:t>
            </a:r>
            <a:endParaRPr sz="800">
              <a:latin typeface="Figtree SemiBold"/>
              <a:ea typeface="Figtree SemiBold"/>
              <a:cs typeface="Figtree SemiBold"/>
              <a:sym typeface="Figtree SemiBold"/>
            </a:endParaRPr>
          </a:p>
        </p:txBody>
      </p:sp>
      <p:sp>
        <p:nvSpPr>
          <p:cNvPr id="584" name="Google Shape;584;p26"/>
          <p:cNvSpPr txBox="1"/>
          <p:nvPr/>
        </p:nvSpPr>
        <p:spPr>
          <a:xfrm>
            <a:off x="5677400" y="3978675"/>
            <a:ext cx="2475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74151"/>
                </a:solidFill>
                <a:latin typeface="Figtree"/>
                <a:ea typeface="Figtree"/>
                <a:cs typeface="Figtree"/>
                <a:sym typeface="Figtree"/>
              </a:rPr>
              <a:t>Affordable therapy to students for low income students</a:t>
            </a:r>
            <a:endParaRPr sz="1200">
              <a:latin typeface="Figtree"/>
              <a:ea typeface="Figtree"/>
              <a:cs typeface="Figtree"/>
              <a:sym typeface="Figtree"/>
            </a:endParaRPr>
          </a:p>
        </p:txBody>
      </p:sp>
      <p:sp>
        <p:nvSpPr>
          <p:cNvPr id="585" name="Google Shape;585;p26"/>
          <p:cNvSpPr/>
          <p:nvPr/>
        </p:nvSpPr>
        <p:spPr>
          <a:xfrm>
            <a:off x="6113750" y="4476938"/>
            <a:ext cx="1449900" cy="415500"/>
          </a:xfrm>
          <a:prstGeom prst="roundRect">
            <a:avLst>
              <a:gd fmla="val 16667" name="adj"/>
            </a:avLst>
          </a:prstGeom>
          <a:solidFill>
            <a:srgbClr val="79B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9BEEE"/>
              </a:solidFill>
            </a:endParaRPr>
          </a:p>
        </p:txBody>
      </p:sp>
      <p:sp>
        <p:nvSpPr>
          <p:cNvPr id="586" name="Google Shape;586;p26"/>
          <p:cNvSpPr txBox="1"/>
          <p:nvPr/>
        </p:nvSpPr>
        <p:spPr>
          <a:xfrm>
            <a:off x="6126475" y="4476963"/>
            <a:ext cx="1380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Figtree SemiBold"/>
                <a:ea typeface="Figtree SemiBold"/>
                <a:cs typeface="Figtree SemiBold"/>
                <a:sym typeface="Figtree SemiBold"/>
              </a:rPr>
              <a:t>Explore How to Help Loved Ones</a:t>
            </a:r>
            <a:endParaRPr sz="800">
              <a:latin typeface="Figtree SemiBold"/>
              <a:ea typeface="Figtree SemiBold"/>
              <a:cs typeface="Figtree SemiBold"/>
              <a:sym typeface="Figtree SemiBold"/>
            </a:endParaRPr>
          </a:p>
        </p:txBody>
      </p:sp>
      <p:cxnSp>
        <p:nvCxnSpPr>
          <p:cNvPr id="587" name="Google Shape;587;p26"/>
          <p:cNvCxnSpPr>
            <a:stCxn id="588" idx="0"/>
          </p:cNvCxnSpPr>
          <p:nvPr/>
        </p:nvCxnSpPr>
        <p:spPr>
          <a:xfrm>
            <a:off x="8990963" y="1098228"/>
            <a:ext cx="0" cy="4035900"/>
          </a:xfrm>
          <a:prstGeom prst="straightConnector1">
            <a:avLst/>
          </a:prstGeom>
          <a:noFill/>
          <a:ln cap="flat" cmpd="sng" w="19050">
            <a:solidFill>
              <a:schemeClr val="dk2"/>
            </a:solidFill>
            <a:prstDash val="solid"/>
            <a:round/>
            <a:headEnd len="med" w="med" type="none"/>
            <a:tailEnd len="med" w="med" type="none"/>
          </a:ln>
        </p:spPr>
      </p:cxnSp>
      <p:sp>
        <p:nvSpPr>
          <p:cNvPr id="588" name="Google Shape;588;p26"/>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6"/>
          <p:cNvSpPr/>
          <p:nvPr/>
        </p:nvSpPr>
        <p:spPr>
          <a:xfrm>
            <a:off x="9020375" y="29142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6"/>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27"/>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 name="Google Shape;596;p27"/>
          <p:cNvGrpSpPr/>
          <p:nvPr/>
        </p:nvGrpSpPr>
        <p:grpSpPr>
          <a:xfrm>
            <a:off x="-36350" y="-46025"/>
            <a:ext cx="9255600" cy="441900"/>
            <a:chOff x="-36350" y="-46025"/>
            <a:chExt cx="9255600" cy="441900"/>
          </a:xfrm>
        </p:grpSpPr>
        <p:sp>
          <p:nvSpPr>
            <p:cNvPr id="597" name="Google Shape;597;p27"/>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7"/>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7"/>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 name="Google Shape;600;p27"/>
            <p:cNvGrpSpPr/>
            <p:nvPr/>
          </p:nvGrpSpPr>
          <p:grpSpPr>
            <a:xfrm>
              <a:off x="915550" y="40975"/>
              <a:ext cx="360900" cy="268025"/>
              <a:chOff x="763150" y="40975"/>
              <a:chExt cx="360900" cy="268025"/>
            </a:xfrm>
          </p:grpSpPr>
          <p:sp>
            <p:nvSpPr>
              <p:cNvPr id="601" name="Google Shape;601;p27"/>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7"/>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27"/>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a:t>
              </a:r>
              <a:r>
                <a:rPr lang="en">
                  <a:solidFill>
                    <a:schemeClr val="dk1"/>
                  </a:solidFill>
                </a:rPr>
                <a:t>management-tips</a:t>
              </a:r>
              <a:endParaRPr/>
            </a:p>
          </p:txBody>
        </p:sp>
        <p:sp>
          <p:nvSpPr>
            <p:cNvPr id="604" name="Google Shape;604;p27"/>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5" name="Google Shape;605;p27"/>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606" name="Google Shape;606;p27"/>
          <p:cNvGrpSpPr/>
          <p:nvPr/>
        </p:nvGrpSpPr>
        <p:grpSpPr>
          <a:xfrm>
            <a:off x="136900" y="483975"/>
            <a:ext cx="1380375" cy="415500"/>
            <a:chOff x="136900" y="483975"/>
            <a:chExt cx="1380375" cy="415500"/>
          </a:xfrm>
        </p:grpSpPr>
        <p:pic>
          <p:nvPicPr>
            <p:cNvPr id="607" name="Google Shape;607;p27"/>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608" name="Google Shape;608;p27"/>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609" name="Google Shape;609;p27"/>
          <p:cNvGrpSpPr/>
          <p:nvPr/>
        </p:nvGrpSpPr>
        <p:grpSpPr>
          <a:xfrm>
            <a:off x="3798026" y="431075"/>
            <a:ext cx="1547941" cy="524499"/>
            <a:chOff x="3149526" y="459325"/>
            <a:chExt cx="1547941" cy="524499"/>
          </a:xfrm>
        </p:grpSpPr>
        <p:sp>
          <p:nvSpPr>
            <p:cNvPr id="610" name="Google Shape;610;p27"/>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611" name="Google Shape;611;p27"/>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612" name="Google Shape;612;p27"/>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613" name="Google Shape;613;p27"/>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614" name="Google Shape;614;p27"/>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615" name="Google Shape;615;p27"/>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616" name="Google Shape;616;p27"/>
          <p:cNvSpPr txBox="1"/>
          <p:nvPr/>
        </p:nvSpPr>
        <p:spPr>
          <a:xfrm>
            <a:off x="3029253" y="3357750"/>
            <a:ext cx="3085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305252"/>
                </a:solidFill>
                <a:latin typeface="Trebuchet MS"/>
                <a:ea typeface="Trebuchet MS"/>
                <a:cs typeface="Trebuchet MS"/>
                <a:sym typeface="Trebuchet MS"/>
              </a:rPr>
              <a:t>Sign up for our newsletter!</a:t>
            </a:r>
            <a:endParaRPr sz="1500">
              <a:solidFill>
                <a:srgbClr val="305252"/>
              </a:solidFill>
              <a:latin typeface="Trebuchet MS"/>
              <a:ea typeface="Trebuchet MS"/>
              <a:cs typeface="Trebuchet MS"/>
              <a:sym typeface="Trebuchet MS"/>
            </a:endParaRPr>
          </a:p>
        </p:txBody>
      </p:sp>
      <p:sp>
        <p:nvSpPr>
          <p:cNvPr id="617" name="Google Shape;617;p27"/>
          <p:cNvSpPr/>
          <p:nvPr/>
        </p:nvSpPr>
        <p:spPr>
          <a:xfrm>
            <a:off x="4126550" y="4173713"/>
            <a:ext cx="802800" cy="315900"/>
          </a:xfrm>
          <a:prstGeom prst="roundRect">
            <a:avLst>
              <a:gd fmla="val 16667" name="adj"/>
            </a:avLst>
          </a:prstGeom>
          <a:solidFill>
            <a:srgbClr val="BFC8A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7"/>
          <p:cNvSpPr/>
          <p:nvPr/>
        </p:nvSpPr>
        <p:spPr>
          <a:xfrm>
            <a:off x="3191075" y="3776275"/>
            <a:ext cx="27102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rPr>
              <a:t>email</a:t>
            </a:r>
            <a:endParaRPr>
              <a:solidFill>
                <a:srgbClr val="999999"/>
              </a:solidFill>
            </a:endParaRPr>
          </a:p>
        </p:txBody>
      </p:sp>
      <p:sp>
        <p:nvSpPr>
          <p:cNvPr id="619" name="Google Shape;619;p27"/>
          <p:cNvSpPr txBox="1"/>
          <p:nvPr/>
        </p:nvSpPr>
        <p:spPr>
          <a:xfrm>
            <a:off x="4056650" y="412392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9FBFD"/>
                </a:solidFill>
                <a:latin typeface="Trebuchet MS"/>
                <a:ea typeface="Trebuchet MS"/>
                <a:cs typeface="Trebuchet MS"/>
                <a:sym typeface="Trebuchet MS"/>
              </a:rPr>
              <a:t>Submit</a:t>
            </a:r>
            <a:endParaRPr>
              <a:solidFill>
                <a:srgbClr val="F9FBFD"/>
              </a:solidFill>
            </a:endParaRPr>
          </a:p>
        </p:txBody>
      </p:sp>
      <p:grpSp>
        <p:nvGrpSpPr>
          <p:cNvPr id="620" name="Google Shape;620;p27"/>
          <p:cNvGrpSpPr/>
          <p:nvPr/>
        </p:nvGrpSpPr>
        <p:grpSpPr>
          <a:xfrm>
            <a:off x="-55800" y="4695375"/>
            <a:ext cx="9255600" cy="594900"/>
            <a:chOff x="-55800" y="4695375"/>
            <a:chExt cx="9255600" cy="594900"/>
          </a:xfrm>
        </p:grpSpPr>
        <p:sp>
          <p:nvSpPr>
            <p:cNvPr id="621" name="Google Shape;621;p27"/>
            <p:cNvSpPr/>
            <p:nvPr/>
          </p:nvSpPr>
          <p:spPr>
            <a:xfrm>
              <a:off x="-55800" y="46953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7"/>
            <p:cNvSpPr txBox="1"/>
            <p:nvPr/>
          </p:nvSpPr>
          <p:spPr>
            <a:xfrm>
              <a:off x="0" y="4785075"/>
              <a:ext cx="319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rgbClr val="0000FF"/>
                  </a:solidFill>
                  <a:latin typeface="Trebuchet MS"/>
                  <a:ea typeface="Trebuchet MS"/>
                  <a:cs typeface="Trebuchet MS"/>
                  <a:sym typeface="Trebuchet MS"/>
                </a:rPr>
                <a:t>Careers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FAQ</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Contact Us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Press</a:t>
              </a:r>
              <a:endParaRPr sz="1500" u="sng">
                <a:solidFill>
                  <a:srgbClr val="0000FF"/>
                </a:solidFill>
                <a:latin typeface="Trebuchet MS"/>
                <a:ea typeface="Trebuchet MS"/>
                <a:cs typeface="Trebuchet MS"/>
                <a:sym typeface="Trebuchet MS"/>
              </a:endParaRPr>
            </a:p>
          </p:txBody>
        </p:sp>
        <p:pic>
          <p:nvPicPr>
            <p:cNvPr id="623" name="Google Shape;623;p27"/>
            <p:cNvPicPr preferRelativeResize="0"/>
            <p:nvPr/>
          </p:nvPicPr>
          <p:blipFill>
            <a:blip r:embed="rId6">
              <a:alphaModFix/>
            </a:blip>
            <a:stretch>
              <a:fillRect/>
            </a:stretch>
          </p:blipFill>
          <p:spPr>
            <a:xfrm>
              <a:off x="3247850" y="4801350"/>
              <a:ext cx="382950" cy="382950"/>
            </a:xfrm>
            <a:prstGeom prst="rect">
              <a:avLst/>
            </a:prstGeom>
            <a:noFill/>
            <a:ln>
              <a:noFill/>
            </a:ln>
          </p:spPr>
        </p:pic>
        <p:pic>
          <p:nvPicPr>
            <p:cNvPr id="624" name="Google Shape;624;p27"/>
            <p:cNvPicPr preferRelativeResize="0"/>
            <p:nvPr/>
          </p:nvPicPr>
          <p:blipFill>
            <a:blip r:embed="rId7">
              <a:alphaModFix/>
            </a:blip>
            <a:stretch>
              <a:fillRect/>
            </a:stretch>
          </p:blipFill>
          <p:spPr>
            <a:xfrm>
              <a:off x="3708650" y="4801350"/>
              <a:ext cx="382950" cy="382950"/>
            </a:xfrm>
            <a:prstGeom prst="rect">
              <a:avLst/>
            </a:prstGeom>
            <a:noFill/>
            <a:ln>
              <a:noFill/>
            </a:ln>
          </p:spPr>
        </p:pic>
        <p:pic>
          <p:nvPicPr>
            <p:cNvPr id="625" name="Google Shape;625;p27"/>
            <p:cNvPicPr preferRelativeResize="0"/>
            <p:nvPr/>
          </p:nvPicPr>
          <p:blipFill>
            <a:blip r:embed="rId8">
              <a:alphaModFix/>
            </a:blip>
            <a:stretch>
              <a:fillRect/>
            </a:stretch>
          </p:blipFill>
          <p:spPr>
            <a:xfrm>
              <a:off x="4169450" y="4801350"/>
              <a:ext cx="382950" cy="382950"/>
            </a:xfrm>
            <a:prstGeom prst="rect">
              <a:avLst/>
            </a:prstGeom>
            <a:noFill/>
            <a:ln>
              <a:noFill/>
            </a:ln>
          </p:spPr>
        </p:pic>
      </p:grpSp>
      <p:sp>
        <p:nvSpPr>
          <p:cNvPr id="626" name="Google Shape;626;p27"/>
          <p:cNvSpPr txBox="1"/>
          <p:nvPr/>
        </p:nvSpPr>
        <p:spPr>
          <a:xfrm>
            <a:off x="424078" y="2386250"/>
            <a:ext cx="17199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latin typeface="Trebuchet MS"/>
                <a:ea typeface="Trebuchet MS"/>
                <a:cs typeface="Trebuchet MS"/>
                <a:sym typeface="Trebuchet MS"/>
              </a:rPr>
              <a:t>Understanding Stress</a:t>
            </a:r>
            <a:endParaRPr b="1">
              <a:latin typeface="Trebuchet MS"/>
              <a:ea typeface="Trebuchet MS"/>
              <a:cs typeface="Trebuchet MS"/>
              <a:sym typeface="Trebuchet MS"/>
            </a:endParaRPr>
          </a:p>
        </p:txBody>
      </p:sp>
      <p:sp>
        <p:nvSpPr>
          <p:cNvPr id="627" name="Google Shape;627;p27"/>
          <p:cNvSpPr txBox="1"/>
          <p:nvPr/>
        </p:nvSpPr>
        <p:spPr>
          <a:xfrm>
            <a:off x="424075" y="2851275"/>
            <a:ext cx="186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Trebuchet MS"/>
                <a:ea typeface="Trebuchet MS"/>
                <a:cs typeface="Trebuchet MS"/>
                <a:sym typeface="Trebuchet MS"/>
              </a:rPr>
              <a:t>What is stress? What causes it? How can you work through it? Check out the article to learn more</a:t>
            </a:r>
            <a:endParaRPr sz="1000">
              <a:latin typeface="Trebuchet MS"/>
              <a:ea typeface="Trebuchet MS"/>
              <a:cs typeface="Trebuchet MS"/>
              <a:sym typeface="Trebuchet MS"/>
            </a:endParaRPr>
          </a:p>
        </p:txBody>
      </p:sp>
      <p:sp>
        <p:nvSpPr>
          <p:cNvPr id="628" name="Google Shape;628;p27"/>
          <p:cNvSpPr txBox="1"/>
          <p:nvPr/>
        </p:nvSpPr>
        <p:spPr>
          <a:xfrm>
            <a:off x="2489238" y="2386238"/>
            <a:ext cx="13803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latin typeface="Trebuchet MS"/>
                <a:ea typeface="Trebuchet MS"/>
                <a:cs typeface="Trebuchet MS"/>
                <a:sym typeface="Trebuchet MS"/>
              </a:rPr>
              <a:t>Finding Balance</a:t>
            </a:r>
            <a:endParaRPr b="1">
              <a:latin typeface="Trebuchet MS"/>
              <a:ea typeface="Trebuchet MS"/>
              <a:cs typeface="Trebuchet MS"/>
              <a:sym typeface="Trebuchet MS"/>
            </a:endParaRPr>
          </a:p>
        </p:txBody>
      </p:sp>
      <p:sp>
        <p:nvSpPr>
          <p:cNvPr id="629" name="Google Shape;629;p27"/>
          <p:cNvSpPr txBox="1"/>
          <p:nvPr/>
        </p:nvSpPr>
        <p:spPr>
          <a:xfrm>
            <a:off x="2489238" y="2851272"/>
            <a:ext cx="1548000" cy="73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500"/>
              </a:spcAft>
              <a:buNone/>
            </a:pPr>
            <a:r>
              <a:rPr lang="en" sz="800">
                <a:solidFill>
                  <a:schemeClr val="dk1"/>
                </a:solidFill>
                <a:latin typeface="Trebuchet MS"/>
                <a:ea typeface="Trebuchet MS"/>
                <a:cs typeface="Trebuchet MS"/>
                <a:sym typeface="Trebuchet MS"/>
              </a:rPr>
              <a:t>Having a hard time doing work for school and work to pay for school? Look here for tips!</a:t>
            </a:r>
            <a:endParaRPr sz="800">
              <a:solidFill>
                <a:schemeClr val="dk1"/>
              </a:solidFill>
              <a:latin typeface="Trebuchet MS"/>
              <a:ea typeface="Trebuchet MS"/>
              <a:cs typeface="Trebuchet MS"/>
              <a:sym typeface="Trebuchet MS"/>
            </a:endParaRPr>
          </a:p>
        </p:txBody>
      </p:sp>
      <p:sp>
        <p:nvSpPr>
          <p:cNvPr id="630" name="Google Shape;630;p27"/>
          <p:cNvSpPr txBox="1"/>
          <p:nvPr/>
        </p:nvSpPr>
        <p:spPr>
          <a:xfrm>
            <a:off x="4465013" y="2355150"/>
            <a:ext cx="13803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latin typeface="Trebuchet MS"/>
                <a:ea typeface="Trebuchet MS"/>
                <a:cs typeface="Trebuchet MS"/>
                <a:sym typeface="Trebuchet MS"/>
              </a:rPr>
              <a:t>Prioritizing</a:t>
            </a:r>
            <a:endParaRPr b="1">
              <a:latin typeface="Trebuchet MS"/>
              <a:ea typeface="Trebuchet MS"/>
              <a:cs typeface="Trebuchet MS"/>
              <a:sym typeface="Trebuchet MS"/>
            </a:endParaRPr>
          </a:p>
        </p:txBody>
      </p:sp>
      <p:sp>
        <p:nvSpPr>
          <p:cNvPr id="631" name="Google Shape;631;p27"/>
          <p:cNvSpPr txBox="1"/>
          <p:nvPr/>
        </p:nvSpPr>
        <p:spPr>
          <a:xfrm>
            <a:off x="4465013" y="2591575"/>
            <a:ext cx="1866000" cy="59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500"/>
              </a:spcAft>
              <a:buNone/>
            </a:pPr>
            <a:r>
              <a:rPr lang="en" sz="800">
                <a:solidFill>
                  <a:schemeClr val="dk1"/>
                </a:solidFill>
                <a:latin typeface="Trebuchet MS"/>
                <a:ea typeface="Trebuchet MS"/>
                <a:cs typeface="Trebuchet MS"/>
                <a:sym typeface="Trebuchet MS"/>
              </a:rPr>
              <a:t>It’s easy to overload yourself, or naturally have a lot on your plate. Learn how to manage it here</a:t>
            </a:r>
            <a:endParaRPr sz="800">
              <a:solidFill>
                <a:schemeClr val="dk1"/>
              </a:solidFill>
              <a:latin typeface="Trebuchet MS"/>
              <a:ea typeface="Trebuchet MS"/>
              <a:cs typeface="Trebuchet MS"/>
              <a:sym typeface="Trebuchet MS"/>
            </a:endParaRPr>
          </a:p>
        </p:txBody>
      </p:sp>
      <p:sp>
        <p:nvSpPr>
          <p:cNvPr id="632" name="Google Shape;632;p27"/>
          <p:cNvSpPr txBox="1"/>
          <p:nvPr/>
        </p:nvSpPr>
        <p:spPr>
          <a:xfrm>
            <a:off x="6606388" y="2386238"/>
            <a:ext cx="1380300" cy="61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latin typeface="Trebuchet MS"/>
                <a:ea typeface="Trebuchet MS"/>
                <a:cs typeface="Trebuchet MS"/>
                <a:sym typeface="Trebuchet MS"/>
              </a:rPr>
              <a:t>Breathing tips for Anxiety</a:t>
            </a:r>
            <a:endParaRPr b="1">
              <a:latin typeface="Trebuchet MS"/>
              <a:ea typeface="Trebuchet MS"/>
              <a:cs typeface="Trebuchet MS"/>
              <a:sym typeface="Trebuchet MS"/>
            </a:endParaRPr>
          </a:p>
        </p:txBody>
      </p:sp>
      <p:sp>
        <p:nvSpPr>
          <p:cNvPr id="633" name="Google Shape;633;p27"/>
          <p:cNvSpPr txBox="1"/>
          <p:nvPr/>
        </p:nvSpPr>
        <p:spPr>
          <a:xfrm>
            <a:off x="6606388" y="2820175"/>
            <a:ext cx="2214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Trebuchet MS"/>
                <a:ea typeface="Trebuchet MS"/>
                <a:cs typeface="Trebuchet MS"/>
                <a:sym typeface="Trebuchet MS"/>
              </a:rPr>
              <a:t>Everyone gets anxiety! There are many things you can try, but breathing exercises prove to be the most helpful. Learn some helpful ones here!</a:t>
            </a:r>
            <a:endParaRPr sz="1000">
              <a:latin typeface="Trebuchet MS"/>
              <a:ea typeface="Trebuchet MS"/>
              <a:cs typeface="Trebuchet MS"/>
              <a:sym typeface="Trebuchet MS"/>
            </a:endParaRPr>
          </a:p>
        </p:txBody>
      </p:sp>
      <p:pic>
        <p:nvPicPr>
          <p:cNvPr id="634" name="Google Shape;634;p27"/>
          <p:cNvPicPr preferRelativeResize="0"/>
          <p:nvPr/>
        </p:nvPicPr>
        <p:blipFill rotWithShape="1">
          <a:blip r:embed="rId9">
            <a:alphaModFix/>
          </a:blip>
          <a:srcRect b="0" l="13959" r="10705" t="8684"/>
          <a:stretch/>
        </p:blipFill>
        <p:spPr>
          <a:xfrm>
            <a:off x="591375" y="1421188"/>
            <a:ext cx="1232101" cy="995625"/>
          </a:xfrm>
          <a:prstGeom prst="rect">
            <a:avLst/>
          </a:prstGeom>
          <a:noFill/>
          <a:ln>
            <a:noFill/>
          </a:ln>
        </p:spPr>
      </p:pic>
      <p:pic>
        <p:nvPicPr>
          <p:cNvPr id="635" name="Google Shape;635;p27"/>
          <p:cNvPicPr preferRelativeResize="0"/>
          <p:nvPr/>
        </p:nvPicPr>
        <p:blipFill>
          <a:blip r:embed="rId10">
            <a:alphaModFix/>
          </a:blip>
          <a:stretch>
            <a:fillRect/>
          </a:stretch>
        </p:blipFill>
        <p:spPr>
          <a:xfrm>
            <a:off x="2614350" y="1464553"/>
            <a:ext cx="1380299" cy="908885"/>
          </a:xfrm>
          <a:prstGeom prst="rect">
            <a:avLst/>
          </a:prstGeom>
          <a:noFill/>
          <a:ln>
            <a:noFill/>
          </a:ln>
        </p:spPr>
      </p:pic>
      <p:pic>
        <p:nvPicPr>
          <p:cNvPr id="636" name="Google Shape;636;p27"/>
          <p:cNvPicPr preferRelativeResize="0"/>
          <p:nvPr/>
        </p:nvPicPr>
        <p:blipFill>
          <a:blip r:embed="rId11">
            <a:alphaModFix/>
          </a:blip>
          <a:stretch>
            <a:fillRect/>
          </a:stretch>
        </p:blipFill>
        <p:spPr>
          <a:xfrm>
            <a:off x="4541575" y="1537289"/>
            <a:ext cx="1547950" cy="773961"/>
          </a:xfrm>
          <a:prstGeom prst="rect">
            <a:avLst/>
          </a:prstGeom>
          <a:noFill/>
          <a:ln>
            <a:noFill/>
          </a:ln>
        </p:spPr>
      </p:pic>
      <p:pic>
        <p:nvPicPr>
          <p:cNvPr id="637" name="Google Shape;637;p27"/>
          <p:cNvPicPr preferRelativeResize="0"/>
          <p:nvPr/>
        </p:nvPicPr>
        <p:blipFill rotWithShape="1">
          <a:blip r:embed="rId12">
            <a:alphaModFix/>
          </a:blip>
          <a:srcRect b="0" l="16144" r="17335" t="0"/>
          <a:stretch/>
        </p:blipFill>
        <p:spPr>
          <a:xfrm>
            <a:off x="6705200" y="1276900"/>
            <a:ext cx="1459350" cy="1220350"/>
          </a:xfrm>
          <a:prstGeom prst="rect">
            <a:avLst/>
          </a:prstGeom>
          <a:noFill/>
          <a:ln>
            <a:noFill/>
          </a:ln>
        </p:spPr>
      </p:pic>
      <p:sp>
        <p:nvSpPr>
          <p:cNvPr id="638" name="Google Shape;638;p27"/>
          <p:cNvSpPr txBox="1"/>
          <p:nvPr/>
        </p:nvSpPr>
        <p:spPr>
          <a:xfrm>
            <a:off x="497125" y="911375"/>
            <a:ext cx="25320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2200">
                <a:latin typeface="Trebuchet MS"/>
                <a:ea typeface="Trebuchet MS"/>
                <a:cs typeface="Trebuchet MS"/>
                <a:sym typeface="Trebuchet MS"/>
              </a:rPr>
              <a:t>Popular Stories…</a:t>
            </a:r>
            <a:endParaRPr b="1" sz="2200">
              <a:latin typeface="Trebuchet MS"/>
              <a:ea typeface="Trebuchet MS"/>
              <a:cs typeface="Trebuchet MS"/>
              <a:sym typeface="Trebuchet MS"/>
            </a:endParaRPr>
          </a:p>
        </p:txBody>
      </p:sp>
      <p:cxnSp>
        <p:nvCxnSpPr>
          <p:cNvPr id="639" name="Google Shape;639;p27"/>
          <p:cNvCxnSpPr>
            <a:stCxn id="640" idx="0"/>
            <a:endCxn id="641" idx="2"/>
          </p:cNvCxnSpPr>
          <p:nvPr/>
        </p:nvCxnSpPr>
        <p:spPr>
          <a:xfrm>
            <a:off x="8990963" y="1098228"/>
            <a:ext cx="0" cy="3502500"/>
          </a:xfrm>
          <a:prstGeom prst="straightConnector1">
            <a:avLst/>
          </a:prstGeom>
          <a:noFill/>
          <a:ln cap="flat" cmpd="sng" w="19050">
            <a:solidFill>
              <a:schemeClr val="dk2"/>
            </a:solidFill>
            <a:prstDash val="solid"/>
            <a:round/>
            <a:headEnd len="med" w="med" type="none"/>
            <a:tailEnd len="med" w="med" type="none"/>
          </a:ln>
        </p:spPr>
      </p:cxnSp>
      <p:sp>
        <p:nvSpPr>
          <p:cNvPr id="640" name="Google Shape;640;p27"/>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7"/>
          <p:cNvSpPr/>
          <p:nvPr/>
        </p:nvSpPr>
        <p:spPr>
          <a:xfrm>
            <a:off x="9020375" y="41334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7"/>
          <p:cNvSpPr/>
          <p:nvPr/>
        </p:nvSpPr>
        <p:spPr>
          <a:xfrm rot="5400000">
            <a:off x="8990963" y="4561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28"/>
          <p:cNvSpPr/>
          <p:nvPr/>
        </p:nvSpPr>
        <p:spPr>
          <a:xfrm>
            <a:off x="58325" y="2390975"/>
            <a:ext cx="9049200" cy="27300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A28497"/>
              </a:highlight>
            </a:endParaRPr>
          </a:p>
        </p:txBody>
      </p:sp>
      <p:sp>
        <p:nvSpPr>
          <p:cNvPr id="648" name="Google Shape;648;p28"/>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 name="Google Shape;649;p28"/>
          <p:cNvGrpSpPr/>
          <p:nvPr/>
        </p:nvGrpSpPr>
        <p:grpSpPr>
          <a:xfrm>
            <a:off x="-36350" y="-46025"/>
            <a:ext cx="9255600" cy="441900"/>
            <a:chOff x="-36350" y="-46025"/>
            <a:chExt cx="9255600" cy="441900"/>
          </a:xfrm>
        </p:grpSpPr>
        <p:sp>
          <p:nvSpPr>
            <p:cNvPr id="650" name="Google Shape;650;p28"/>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8"/>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8"/>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28"/>
            <p:cNvGrpSpPr/>
            <p:nvPr/>
          </p:nvGrpSpPr>
          <p:grpSpPr>
            <a:xfrm>
              <a:off x="915550" y="40975"/>
              <a:ext cx="360900" cy="268025"/>
              <a:chOff x="763150" y="40975"/>
              <a:chExt cx="360900" cy="268025"/>
            </a:xfrm>
          </p:grpSpPr>
          <p:sp>
            <p:nvSpPr>
              <p:cNvPr id="654" name="Google Shape;654;p28"/>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8"/>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 name="Google Shape;656;p28"/>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www.caraway.com/financial-assistance</a:t>
              </a:r>
              <a:endParaRPr/>
            </a:p>
          </p:txBody>
        </p:sp>
        <p:sp>
          <p:nvSpPr>
            <p:cNvPr id="657" name="Google Shape;657;p28"/>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8" name="Google Shape;658;p28"/>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659" name="Google Shape;659;p28"/>
          <p:cNvGrpSpPr/>
          <p:nvPr/>
        </p:nvGrpSpPr>
        <p:grpSpPr>
          <a:xfrm>
            <a:off x="136900" y="483975"/>
            <a:ext cx="1380375" cy="415500"/>
            <a:chOff x="136900" y="483975"/>
            <a:chExt cx="1380375" cy="415500"/>
          </a:xfrm>
        </p:grpSpPr>
        <p:pic>
          <p:nvPicPr>
            <p:cNvPr id="660" name="Google Shape;660;p28"/>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661" name="Google Shape;661;p28"/>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662" name="Google Shape;662;p28"/>
          <p:cNvGrpSpPr/>
          <p:nvPr/>
        </p:nvGrpSpPr>
        <p:grpSpPr>
          <a:xfrm>
            <a:off x="3798026" y="431075"/>
            <a:ext cx="1547941" cy="524499"/>
            <a:chOff x="3149526" y="459325"/>
            <a:chExt cx="1547941" cy="524499"/>
          </a:xfrm>
        </p:grpSpPr>
        <p:sp>
          <p:nvSpPr>
            <p:cNvPr id="663" name="Google Shape;663;p28"/>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664" name="Google Shape;664;p28"/>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665" name="Google Shape;665;p28"/>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666" name="Google Shape;666;p28"/>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667" name="Google Shape;667;p28"/>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668" name="Google Shape;668;p28"/>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669" name="Google Shape;669;p28"/>
          <p:cNvSpPr txBox="1"/>
          <p:nvPr/>
        </p:nvSpPr>
        <p:spPr>
          <a:xfrm>
            <a:off x="1517275" y="1128025"/>
            <a:ext cx="59367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Oswald Medium"/>
                <a:ea typeface="Oswald Medium"/>
                <a:cs typeface="Oswald Medium"/>
                <a:sym typeface="Oswald Medium"/>
              </a:rPr>
              <a:t>Financial Assistance Programs</a:t>
            </a:r>
            <a:endParaRPr sz="3900">
              <a:solidFill>
                <a:srgbClr val="305252"/>
              </a:solidFill>
              <a:latin typeface="Oswald Medium"/>
              <a:ea typeface="Oswald Medium"/>
              <a:cs typeface="Oswald Medium"/>
              <a:sym typeface="Oswald Medium"/>
            </a:endParaRPr>
          </a:p>
        </p:txBody>
      </p:sp>
      <p:sp>
        <p:nvSpPr>
          <p:cNvPr id="670" name="Google Shape;670;p28"/>
          <p:cNvSpPr txBox="1"/>
          <p:nvPr/>
        </p:nvSpPr>
        <p:spPr>
          <a:xfrm>
            <a:off x="342375" y="2454750"/>
            <a:ext cx="51978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05252"/>
                </a:solidFill>
                <a:latin typeface="Figtree Medium"/>
                <a:ea typeface="Figtree Medium"/>
                <a:cs typeface="Figtree Medium"/>
                <a:sym typeface="Figtree Medium"/>
              </a:rPr>
              <a:t>Our Financial Assistance Programs are designed to provide students with affordable and accessible medical coverage. We understand that healthcare costs can be a significant financial burden for students, and that is why we offer a student discount program that is tailored to their income. Our aim is to ensure that every student has access to the healthcare they need, regardless of their financial circumstances. With our financial assistance program, students can rest assured that they will receive top-quality medical care at an affordable cost. Explore our website to learn more about our program and how it can benefit you.</a:t>
            </a:r>
            <a:endParaRPr>
              <a:solidFill>
                <a:srgbClr val="305252"/>
              </a:solidFill>
              <a:latin typeface="Figtree Medium"/>
              <a:ea typeface="Figtree Medium"/>
              <a:cs typeface="Figtree Medium"/>
              <a:sym typeface="Figtree Medium"/>
            </a:endParaRPr>
          </a:p>
        </p:txBody>
      </p:sp>
      <p:pic>
        <p:nvPicPr>
          <p:cNvPr id="671" name="Google Shape;671;p28"/>
          <p:cNvPicPr preferRelativeResize="0"/>
          <p:nvPr/>
        </p:nvPicPr>
        <p:blipFill>
          <a:blip r:embed="rId6">
            <a:alphaModFix/>
          </a:blip>
          <a:stretch>
            <a:fillRect/>
          </a:stretch>
        </p:blipFill>
        <p:spPr>
          <a:xfrm>
            <a:off x="5540175" y="2603825"/>
            <a:ext cx="3299024" cy="2199349"/>
          </a:xfrm>
          <a:prstGeom prst="rect">
            <a:avLst/>
          </a:prstGeom>
          <a:noFill/>
          <a:ln>
            <a:noFill/>
          </a:ln>
        </p:spPr>
      </p:pic>
      <p:cxnSp>
        <p:nvCxnSpPr>
          <p:cNvPr id="672" name="Google Shape;672;p28"/>
          <p:cNvCxnSpPr/>
          <p:nvPr/>
        </p:nvCxnSpPr>
        <p:spPr>
          <a:xfrm>
            <a:off x="8990963" y="1022028"/>
            <a:ext cx="0" cy="4035900"/>
          </a:xfrm>
          <a:prstGeom prst="straightConnector1">
            <a:avLst/>
          </a:prstGeom>
          <a:noFill/>
          <a:ln cap="flat" cmpd="sng" w="19050">
            <a:solidFill>
              <a:schemeClr val="dk2"/>
            </a:solidFill>
            <a:prstDash val="solid"/>
            <a:round/>
            <a:headEnd len="med" w="med" type="none"/>
            <a:tailEnd len="med" w="med" type="none"/>
          </a:ln>
        </p:spPr>
      </p:cxnSp>
      <p:sp>
        <p:nvSpPr>
          <p:cNvPr id="673" name="Google Shape;673;p28"/>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8"/>
          <p:cNvSpPr/>
          <p:nvPr/>
        </p:nvSpPr>
        <p:spPr>
          <a:xfrm>
            <a:off x="9020375" y="11616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8"/>
          <p:cNvSpPr/>
          <p:nvPr/>
        </p:nvSpPr>
        <p:spPr>
          <a:xfrm rot="5400000">
            <a:off x="8990963" y="50184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29"/>
          <p:cNvSpPr/>
          <p:nvPr/>
        </p:nvSpPr>
        <p:spPr>
          <a:xfrm>
            <a:off x="0" y="1842900"/>
            <a:ext cx="9144000" cy="3300600"/>
          </a:xfrm>
          <a:prstGeom prst="rect">
            <a:avLst/>
          </a:prstGeom>
          <a:solidFill>
            <a:srgbClr val="BFC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9"/>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 name="Google Shape;682;p29"/>
          <p:cNvGrpSpPr/>
          <p:nvPr/>
        </p:nvGrpSpPr>
        <p:grpSpPr>
          <a:xfrm>
            <a:off x="-36350" y="-46025"/>
            <a:ext cx="9255600" cy="441900"/>
            <a:chOff x="-36350" y="-46025"/>
            <a:chExt cx="9255600" cy="441900"/>
          </a:xfrm>
        </p:grpSpPr>
        <p:sp>
          <p:nvSpPr>
            <p:cNvPr id="683" name="Google Shape;683;p29"/>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9"/>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9"/>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 name="Google Shape;686;p29"/>
            <p:cNvGrpSpPr/>
            <p:nvPr/>
          </p:nvGrpSpPr>
          <p:grpSpPr>
            <a:xfrm>
              <a:off x="915550" y="40975"/>
              <a:ext cx="360900" cy="268025"/>
              <a:chOff x="763150" y="40975"/>
              <a:chExt cx="360900" cy="268025"/>
            </a:xfrm>
          </p:grpSpPr>
          <p:sp>
            <p:nvSpPr>
              <p:cNvPr id="687" name="Google Shape;687;p29"/>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9"/>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 name="Google Shape;689;p29"/>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www.caraway.com/financial-assistance</a:t>
              </a:r>
              <a:endParaRPr/>
            </a:p>
          </p:txBody>
        </p:sp>
        <p:sp>
          <p:nvSpPr>
            <p:cNvPr id="690" name="Google Shape;690;p29"/>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1" name="Google Shape;691;p29"/>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692" name="Google Shape;692;p29"/>
          <p:cNvGrpSpPr/>
          <p:nvPr/>
        </p:nvGrpSpPr>
        <p:grpSpPr>
          <a:xfrm>
            <a:off x="136900" y="483975"/>
            <a:ext cx="1380375" cy="415500"/>
            <a:chOff x="136900" y="483975"/>
            <a:chExt cx="1380375" cy="415500"/>
          </a:xfrm>
        </p:grpSpPr>
        <p:pic>
          <p:nvPicPr>
            <p:cNvPr id="693" name="Google Shape;693;p29"/>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694" name="Google Shape;694;p29"/>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695" name="Google Shape;695;p29"/>
          <p:cNvGrpSpPr/>
          <p:nvPr/>
        </p:nvGrpSpPr>
        <p:grpSpPr>
          <a:xfrm>
            <a:off x="3798026" y="431075"/>
            <a:ext cx="1547941" cy="524499"/>
            <a:chOff x="3149526" y="459325"/>
            <a:chExt cx="1547941" cy="524499"/>
          </a:xfrm>
        </p:grpSpPr>
        <p:sp>
          <p:nvSpPr>
            <p:cNvPr id="696" name="Google Shape;696;p29"/>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697" name="Google Shape;697;p29"/>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698" name="Google Shape;698;p29"/>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699" name="Google Shape;699;p29"/>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700" name="Google Shape;700;p29"/>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701" name="Google Shape;701;p29"/>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702" name="Google Shape;702;p29"/>
          <p:cNvSpPr txBox="1"/>
          <p:nvPr/>
        </p:nvSpPr>
        <p:spPr>
          <a:xfrm>
            <a:off x="1693000" y="1128825"/>
            <a:ext cx="59367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Oswald Medium"/>
                <a:ea typeface="Oswald Medium"/>
                <a:cs typeface="Oswald Medium"/>
                <a:sym typeface="Oswald Medium"/>
              </a:rPr>
              <a:t>Programs to Explore</a:t>
            </a:r>
            <a:endParaRPr sz="3900">
              <a:solidFill>
                <a:srgbClr val="305252"/>
              </a:solidFill>
              <a:latin typeface="Oswald Medium"/>
              <a:ea typeface="Oswald Medium"/>
              <a:cs typeface="Oswald Medium"/>
              <a:sym typeface="Oswald Medium"/>
            </a:endParaRPr>
          </a:p>
        </p:txBody>
      </p:sp>
      <p:cxnSp>
        <p:nvCxnSpPr>
          <p:cNvPr id="703" name="Google Shape;703;p29"/>
          <p:cNvCxnSpPr/>
          <p:nvPr/>
        </p:nvCxnSpPr>
        <p:spPr>
          <a:xfrm flipH="1">
            <a:off x="4302025" y="2051975"/>
            <a:ext cx="7800" cy="2984700"/>
          </a:xfrm>
          <a:prstGeom prst="straightConnector1">
            <a:avLst/>
          </a:prstGeom>
          <a:noFill/>
          <a:ln cap="flat" cmpd="sng" w="28575">
            <a:solidFill>
              <a:srgbClr val="A28497"/>
            </a:solidFill>
            <a:prstDash val="solid"/>
            <a:round/>
            <a:headEnd len="med" w="med" type="none"/>
            <a:tailEnd len="med" w="med" type="none"/>
          </a:ln>
        </p:spPr>
      </p:cxnSp>
      <p:sp>
        <p:nvSpPr>
          <p:cNvPr id="704" name="Google Shape;704;p29"/>
          <p:cNvSpPr txBox="1"/>
          <p:nvPr/>
        </p:nvSpPr>
        <p:spPr>
          <a:xfrm>
            <a:off x="502325" y="1913925"/>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305252"/>
                </a:solidFill>
                <a:latin typeface="Figtree SemiBold"/>
                <a:ea typeface="Figtree SemiBold"/>
                <a:cs typeface="Figtree SemiBold"/>
                <a:sym typeface="Figtree SemiBold"/>
              </a:rPr>
              <a:t>Student Discount</a:t>
            </a:r>
            <a:endParaRPr sz="2200">
              <a:solidFill>
                <a:srgbClr val="305252"/>
              </a:solidFill>
              <a:latin typeface="Figtree SemiBold"/>
              <a:ea typeface="Figtree SemiBold"/>
              <a:cs typeface="Figtree SemiBold"/>
              <a:sym typeface="Figtree SemiBold"/>
            </a:endParaRPr>
          </a:p>
        </p:txBody>
      </p:sp>
      <p:sp>
        <p:nvSpPr>
          <p:cNvPr id="705" name="Google Shape;705;p29"/>
          <p:cNvSpPr txBox="1"/>
          <p:nvPr/>
        </p:nvSpPr>
        <p:spPr>
          <a:xfrm>
            <a:off x="4777450" y="1913925"/>
            <a:ext cx="3841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305252"/>
                </a:solidFill>
                <a:latin typeface="Figtree SemiBold"/>
                <a:ea typeface="Figtree SemiBold"/>
                <a:cs typeface="Figtree SemiBold"/>
                <a:sym typeface="Figtree SemiBold"/>
              </a:rPr>
              <a:t>Young Parent Discount</a:t>
            </a:r>
            <a:endParaRPr sz="1600">
              <a:latin typeface="Figtree SemiBold"/>
              <a:ea typeface="Figtree SemiBold"/>
              <a:cs typeface="Figtree SemiBold"/>
              <a:sym typeface="Figtree SemiBold"/>
            </a:endParaRPr>
          </a:p>
        </p:txBody>
      </p:sp>
      <p:sp>
        <p:nvSpPr>
          <p:cNvPr id="706" name="Google Shape;706;p29"/>
          <p:cNvSpPr txBox="1"/>
          <p:nvPr/>
        </p:nvSpPr>
        <p:spPr>
          <a:xfrm>
            <a:off x="444000" y="3451575"/>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305252"/>
                </a:solidFill>
                <a:latin typeface="Figtree SemiBold"/>
                <a:ea typeface="Figtree SemiBold"/>
                <a:cs typeface="Figtree SemiBold"/>
                <a:sym typeface="Figtree SemiBold"/>
              </a:rPr>
              <a:t>Family Discount</a:t>
            </a:r>
            <a:endParaRPr sz="1600">
              <a:latin typeface="Figtree SemiBold"/>
              <a:ea typeface="Figtree SemiBold"/>
              <a:cs typeface="Figtree SemiBold"/>
              <a:sym typeface="Figtree SemiBold"/>
            </a:endParaRPr>
          </a:p>
        </p:txBody>
      </p:sp>
      <p:sp>
        <p:nvSpPr>
          <p:cNvPr id="707" name="Google Shape;707;p29"/>
          <p:cNvSpPr txBox="1"/>
          <p:nvPr/>
        </p:nvSpPr>
        <p:spPr>
          <a:xfrm>
            <a:off x="5109525" y="3444488"/>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305252"/>
                </a:solidFill>
                <a:latin typeface="Figtree SemiBold"/>
                <a:ea typeface="Figtree SemiBold"/>
                <a:cs typeface="Figtree SemiBold"/>
                <a:sym typeface="Figtree SemiBold"/>
              </a:rPr>
              <a:t>Low Income Discount</a:t>
            </a:r>
            <a:endParaRPr sz="1600">
              <a:latin typeface="Figtree SemiBold"/>
              <a:ea typeface="Figtree SemiBold"/>
              <a:cs typeface="Figtree SemiBold"/>
              <a:sym typeface="Figtree SemiBold"/>
            </a:endParaRPr>
          </a:p>
        </p:txBody>
      </p:sp>
      <p:sp>
        <p:nvSpPr>
          <p:cNvPr id="708" name="Google Shape;708;p29"/>
          <p:cNvSpPr txBox="1"/>
          <p:nvPr/>
        </p:nvSpPr>
        <p:spPr>
          <a:xfrm>
            <a:off x="814050" y="2436450"/>
            <a:ext cx="2475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74151"/>
                </a:solidFill>
                <a:latin typeface="Figtree"/>
                <a:ea typeface="Figtree"/>
                <a:cs typeface="Figtree"/>
                <a:sym typeface="Figtree"/>
              </a:rPr>
              <a:t>Affordable therapy for students who may be facing financial constraints.</a:t>
            </a:r>
            <a:endParaRPr sz="1200">
              <a:latin typeface="Figtree"/>
              <a:ea typeface="Figtree"/>
              <a:cs typeface="Figtree"/>
              <a:sym typeface="Figtree"/>
            </a:endParaRPr>
          </a:p>
        </p:txBody>
      </p:sp>
      <p:sp>
        <p:nvSpPr>
          <p:cNvPr id="709" name="Google Shape;709;p29"/>
          <p:cNvSpPr/>
          <p:nvPr/>
        </p:nvSpPr>
        <p:spPr>
          <a:xfrm>
            <a:off x="1277375" y="2982550"/>
            <a:ext cx="1449900" cy="415500"/>
          </a:xfrm>
          <a:prstGeom prst="roundRect">
            <a:avLst>
              <a:gd fmla="val 16667" name="adj"/>
            </a:avLst>
          </a:prstGeom>
          <a:solidFill>
            <a:srgbClr val="79B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9BEEE"/>
              </a:solidFill>
            </a:endParaRPr>
          </a:p>
        </p:txBody>
      </p:sp>
      <p:sp>
        <p:nvSpPr>
          <p:cNvPr id="710" name="Google Shape;710;p29"/>
          <p:cNvSpPr txBox="1"/>
          <p:nvPr/>
        </p:nvSpPr>
        <p:spPr>
          <a:xfrm>
            <a:off x="1312175" y="3036400"/>
            <a:ext cx="1380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Figtree SemiBold"/>
                <a:ea typeface="Figtree SemiBold"/>
                <a:cs typeface="Figtree SemiBold"/>
                <a:sym typeface="Figtree SemiBold"/>
              </a:rPr>
              <a:t>Explore Student Discount</a:t>
            </a:r>
            <a:endParaRPr sz="800">
              <a:latin typeface="Figtree SemiBold"/>
              <a:ea typeface="Figtree SemiBold"/>
              <a:cs typeface="Figtree SemiBold"/>
              <a:sym typeface="Figtree SemiBold"/>
            </a:endParaRPr>
          </a:p>
        </p:txBody>
      </p:sp>
      <p:sp>
        <p:nvSpPr>
          <p:cNvPr id="711" name="Google Shape;711;p29"/>
          <p:cNvSpPr/>
          <p:nvPr/>
        </p:nvSpPr>
        <p:spPr>
          <a:xfrm>
            <a:off x="6097100" y="3028263"/>
            <a:ext cx="1449900" cy="415500"/>
          </a:xfrm>
          <a:prstGeom prst="roundRect">
            <a:avLst>
              <a:gd fmla="val 16667" name="adj"/>
            </a:avLst>
          </a:prstGeom>
          <a:solidFill>
            <a:srgbClr val="79B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9BEEE"/>
              </a:solidFill>
            </a:endParaRPr>
          </a:p>
        </p:txBody>
      </p:sp>
      <p:sp>
        <p:nvSpPr>
          <p:cNvPr id="712" name="Google Shape;712;p29"/>
          <p:cNvSpPr txBox="1"/>
          <p:nvPr/>
        </p:nvSpPr>
        <p:spPr>
          <a:xfrm>
            <a:off x="6131900" y="3020463"/>
            <a:ext cx="1380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Figtree SemiBold"/>
                <a:ea typeface="Figtree SemiBold"/>
                <a:cs typeface="Figtree SemiBold"/>
                <a:sym typeface="Figtree SemiBold"/>
              </a:rPr>
              <a:t>Explore Young Parent       </a:t>
            </a:r>
            <a:r>
              <a:rPr lang="en" sz="800">
                <a:solidFill>
                  <a:srgbClr val="79BEEE"/>
                </a:solidFill>
                <a:highlight>
                  <a:srgbClr val="79BEEE"/>
                </a:highlight>
                <a:latin typeface="Figtree SemiBold"/>
                <a:ea typeface="Figtree SemiBold"/>
                <a:cs typeface="Figtree SemiBold"/>
                <a:sym typeface="Figtree SemiBold"/>
              </a:rPr>
              <a:t>    </a:t>
            </a:r>
            <a:r>
              <a:rPr lang="en" sz="800">
                <a:latin typeface="Figtree SemiBold"/>
                <a:ea typeface="Figtree SemiBold"/>
                <a:cs typeface="Figtree SemiBold"/>
                <a:sym typeface="Figtree SemiBold"/>
              </a:rPr>
              <a:t>Discount</a:t>
            </a:r>
            <a:endParaRPr sz="800">
              <a:latin typeface="Figtree SemiBold"/>
              <a:ea typeface="Figtree SemiBold"/>
              <a:cs typeface="Figtree SemiBold"/>
              <a:sym typeface="Figtree SemiBold"/>
            </a:endParaRPr>
          </a:p>
        </p:txBody>
      </p:sp>
      <p:sp>
        <p:nvSpPr>
          <p:cNvPr id="713" name="Google Shape;713;p29"/>
          <p:cNvSpPr txBox="1"/>
          <p:nvPr/>
        </p:nvSpPr>
        <p:spPr>
          <a:xfrm>
            <a:off x="5584550" y="2436450"/>
            <a:ext cx="2475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000">
                <a:solidFill>
                  <a:srgbClr val="374151"/>
                </a:solidFill>
                <a:latin typeface="Figtree"/>
                <a:ea typeface="Figtree"/>
                <a:cs typeface="Figtree"/>
                <a:sym typeface="Figtree"/>
              </a:rPr>
              <a:t>Designed for young student parents access affordable therapy</a:t>
            </a:r>
            <a:endParaRPr/>
          </a:p>
        </p:txBody>
      </p:sp>
      <p:sp>
        <p:nvSpPr>
          <p:cNvPr id="714" name="Google Shape;714;p29"/>
          <p:cNvSpPr txBox="1"/>
          <p:nvPr/>
        </p:nvSpPr>
        <p:spPr>
          <a:xfrm>
            <a:off x="814050" y="3891300"/>
            <a:ext cx="2475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74151"/>
                </a:solidFill>
                <a:latin typeface="Figtree"/>
                <a:ea typeface="Figtree"/>
                <a:cs typeface="Figtree"/>
                <a:sym typeface="Figtree"/>
              </a:rPr>
              <a:t>Affordable therapy for students who may be facing financial constraints.</a:t>
            </a:r>
            <a:endParaRPr sz="1200">
              <a:latin typeface="Figtree"/>
              <a:ea typeface="Figtree"/>
              <a:cs typeface="Figtree"/>
              <a:sym typeface="Figtree"/>
            </a:endParaRPr>
          </a:p>
        </p:txBody>
      </p:sp>
      <p:sp>
        <p:nvSpPr>
          <p:cNvPr id="715" name="Google Shape;715;p29"/>
          <p:cNvSpPr/>
          <p:nvPr/>
        </p:nvSpPr>
        <p:spPr>
          <a:xfrm>
            <a:off x="1277375" y="4466663"/>
            <a:ext cx="1449900" cy="415500"/>
          </a:xfrm>
          <a:prstGeom prst="roundRect">
            <a:avLst>
              <a:gd fmla="val 16667" name="adj"/>
            </a:avLst>
          </a:prstGeom>
          <a:solidFill>
            <a:srgbClr val="79B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9BEEE"/>
              </a:solidFill>
            </a:endParaRPr>
          </a:p>
        </p:txBody>
      </p:sp>
      <p:sp>
        <p:nvSpPr>
          <p:cNvPr id="716" name="Google Shape;716;p29"/>
          <p:cNvSpPr txBox="1"/>
          <p:nvPr/>
        </p:nvSpPr>
        <p:spPr>
          <a:xfrm>
            <a:off x="1312175" y="4520513"/>
            <a:ext cx="1380300" cy="307800"/>
          </a:xfrm>
          <a:prstGeom prst="rect">
            <a:avLst/>
          </a:prstGeom>
          <a:noFill/>
          <a:ln>
            <a:noFill/>
          </a:ln>
          <a:effectLst>
            <a:outerShdw blurRad="57150" rotWithShape="0" algn="bl" dir="5400000" dist="19050">
              <a:srgbClr val="000000">
                <a:alpha val="3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Figtree SemiBold"/>
                <a:ea typeface="Figtree SemiBold"/>
                <a:cs typeface="Figtree SemiBold"/>
                <a:sym typeface="Figtree SemiBold"/>
              </a:rPr>
              <a:t>Explore Family  Discount</a:t>
            </a:r>
            <a:endParaRPr sz="800">
              <a:latin typeface="Figtree SemiBold"/>
              <a:ea typeface="Figtree SemiBold"/>
              <a:cs typeface="Figtree SemiBold"/>
              <a:sym typeface="Figtree SemiBold"/>
            </a:endParaRPr>
          </a:p>
        </p:txBody>
      </p:sp>
      <p:sp>
        <p:nvSpPr>
          <p:cNvPr id="717" name="Google Shape;717;p29"/>
          <p:cNvSpPr txBox="1"/>
          <p:nvPr/>
        </p:nvSpPr>
        <p:spPr>
          <a:xfrm>
            <a:off x="5682700" y="3891300"/>
            <a:ext cx="2475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374151"/>
                </a:solidFill>
                <a:latin typeface="Figtree"/>
                <a:ea typeface="Figtree"/>
                <a:cs typeface="Figtree"/>
                <a:sym typeface="Figtree"/>
              </a:rPr>
              <a:t>Affordable therapy to students for low income students</a:t>
            </a:r>
            <a:endParaRPr sz="1200">
              <a:latin typeface="Figtree"/>
              <a:ea typeface="Figtree"/>
              <a:cs typeface="Figtree"/>
              <a:sym typeface="Figtree"/>
            </a:endParaRPr>
          </a:p>
        </p:txBody>
      </p:sp>
      <p:sp>
        <p:nvSpPr>
          <p:cNvPr id="718" name="Google Shape;718;p29"/>
          <p:cNvSpPr/>
          <p:nvPr/>
        </p:nvSpPr>
        <p:spPr>
          <a:xfrm>
            <a:off x="6097100" y="4483138"/>
            <a:ext cx="1449900" cy="415500"/>
          </a:xfrm>
          <a:prstGeom prst="roundRect">
            <a:avLst>
              <a:gd fmla="val 16667" name="adj"/>
            </a:avLst>
          </a:prstGeom>
          <a:solidFill>
            <a:srgbClr val="79B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9BEEE"/>
              </a:solidFill>
            </a:endParaRPr>
          </a:p>
        </p:txBody>
      </p:sp>
      <p:sp>
        <p:nvSpPr>
          <p:cNvPr id="719" name="Google Shape;719;p29"/>
          <p:cNvSpPr txBox="1"/>
          <p:nvPr/>
        </p:nvSpPr>
        <p:spPr>
          <a:xfrm>
            <a:off x="6109825" y="4483163"/>
            <a:ext cx="1380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Figtree SemiBold"/>
                <a:ea typeface="Figtree SemiBold"/>
                <a:cs typeface="Figtree SemiBold"/>
                <a:sym typeface="Figtree SemiBold"/>
              </a:rPr>
              <a:t>Explore Low Income  Discount</a:t>
            </a:r>
            <a:endParaRPr sz="800">
              <a:latin typeface="Figtree SemiBold"/>
              <a:ea typeface="Figtree SemiBold"/>
              <a:cs typeface="Figtree SemiBold"/>
              <a:sym typeface="Figtree SemiBold"/>
            </a:endParaRPr>
          </a:p>
        </p:txBody>
      </p:sp>
      <p:sp>
        <p:nvSpPr>
          <p:cNvPr id="720" name="Google Shape;720;p29"/>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9"/>
          <p:cNvSpPr/>
          <p:nvPr/>
        </p:nvSpPr>
        <p:spPr>
          <a:xfrm>
            <a:off x="9020375" y="19236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9"/>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 name="Google Shape;723;p29"/>
          <p:cNvCxnSpPr/>
          <p:nvPr/>
        </p:nvCxnSpPr>
        <p:spPr>
          <a:xfrm flipH="1">
            <a:off x="8990963" y="1019628"/>
            <a:ext cx="12600" cy="4114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30"/>
          <p:cNvSpPr/>
          <p:nvPr/>
        </p:nvSpPr>
        <p:spPr>
          <a:xfrm>
            <a:off x="-1925" y="1941000"/>
            <a:ext cx="9144000" cy="692700"/>
          </a:xfrm>
          <a:prstGeom prst="rect">
            <a:avLst/>
          </a:prstGeom>
          <a:solidFill>
            <a:srgbClr val="A284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79BEEE"/>
              </a:highlight>
            </a:endParaRPr>
          </a:p>
        </p:txBody>
      </p:sp>
      <p:sp>
        <p:nvSpPr>
          <p:cNvPr id="729" name="Google Shape;729;p30"/>
          <p:cNvSpPr/>
          <p:nvPr/>
        </p:nvSpPr>
        <p:spPr>
          <a:xfrm>
            <a:off x="-1925" y="2576883"/>
            <a:ext cx="9144000" cy="2566800"/>
          </a:xfrm>
          <a:prstGeom prst="rect">
            <a:avLst/>
          </a:prstGeom>
          <a:solidFill>
            <a:srgbClr val="BFC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0"/>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 name="Google Shape;731;p30"/>
          <p:cNvGrpSpPr/>
          <p:nvPr/>
        </p:nvGrpSpPr>
        <p:grpSpPr>
          <a:xfrm>
            <a:off x="-36350" y="-46025"/>
            <a:ext cx="9255600" cy="441900"/>
            <a:chOff x="-36350" y="-46025"/>
            <a:chExt cx="9255600" cy="441900"/>
          </a:xfrm>
        </p:grpSpPr>
        <p:sp>
          <p:nvSpPr>
            <p:cNvPr id="732" name="Google Shape;732;p30"/>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0"/>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0"/>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 name="Google Shape;735;p30"/>
            <p:cNvGrpSpPr/>
            <p:nvPr/>
          </p:nvGrpSpPr>
          <p:grpSpPr>
            <a:xfrm>
              <a:off x="915550" y="40975"/>
              <a:ext cx="360900" cy="268025"/>
              <a:chOff x="763150" y="40975"/>
              <a:chExt cx="360900" cy="268025"/>
            </a:xfrm>
          </p:grpSpPr>
          <p:sp>
            <p:nvSpPr>
              <p:cNvPr id="736" name="Google Shape;736;p30"/>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0"/>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30"/>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www.caraway.com/financial-assistance</a:t>
              </a:r>
              <a:endParaRPr/>
            </a:p>
          </p:txBody>
        </p:sp>
        <p:sp>
          <p:nvSpPr>
            <p:cNvPr id="739" name="Google Shape;739;p30"/>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0" name="Google Shape;740;p30"/>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741" name="Google Shape;741;p30"/>
          <p:cNvGrpSpPr/>
          <p:nvPr/>
        </p:nvGrpSpPr>
        <p:grpSpPr>
          <a:xfrm>
            <a:off x="136900" y="483975"/>
            <a:ext cx="1380375" cy="415500"/>
            <a:chOff x="136900" y="483975"/>
            <a:chExt cx="1380375" cy="415500"/>
          </a:xfrm>
        </p:grpSpPr>
        <p:pic>
          <p:nvPicPr>
            <p:cNvPr id="742" name="Google Shape;742;p30"/>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743" name="Google Shape;743;p30"/>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744" name="Google Shape;744;p30"/>
          <p:cNvGrpSpPr/>
          <p:nvPr/>
        </p:nvGrpSpPr>
        <p:grpSpPr>
          <a:xfrm>
            <a:off x="3798026" y="431075"/>
            <a:ext cx="1547941" cy="524499"/>
            <a:chOff x="3149526" y="459325"/>
            <a:chExt cx="1547941" cy="524499"/>
          </a:xfrm>
        </p:grpSpPr>
        <p:sp>
          <p:nvSpPr>
            <p:cNvPr id="745" name="Google Shape;745;p30"/>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746" name="Google Shape;746;p30"/>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747" name="Google Shape;747;p30"/>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748" name="Google Shape;748;p30"/>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749" name="Google Shape;749;p30"/>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750" name="Google Shape;750;p30"/>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751" name="Google Shape;751;p30"/>
          <p:cNvSpPr txBox="1"/>
          <p:nvPr/>
        </p:nvSpPr>
        <p:spPr>
          <a:xfrm>
            <a:off x="136900" y="1209300"/>
            <a:ext cx="4887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900">
                <a:solidFill>
                  <a:srgbClr val="305252"/>
                </a:solidFill>
                <a:latin typeface="Oswald Medium"/>
                <a:ea typeface="Oswald Medium"/>
                <a:cs typeface="Oswald Medium"/>
                <a:sym typeface="Oswald Medium"/>
              </a:rPr>
              <a:t>Past Experiences…</a:t>
            </a:r>
            <a:endParaRPr sz="3900">
              <a:solidFill>
                <a:srgbClr val="305252"/>
              </a:solidFill>
              <a:latin typeface="Oswald Medium"/>
              <a:ea typeface="Oswald Medium"/>
              <a:cs typeface="Oswald Medium"/>
              <a:sym typeface="Oswald Medium"/>
            </a:endParaRPr>
          </a:p>
        </p:txBody>
      </p:sp>
      <p:sp>
        <p:nvSpPr>
          <p:cNvPr id="752" name="Google Shape;752;p30"/>
          <p:cNvSpPr txBox="1"/>
          <p:nvPr/>
        </p:nvSpPr>
        <p:spPr>
          <a:xfrm>
            <a:off x="186625" y="1912750"/>
            <a:ext cx="8766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Figtree"/>
                <a:ea typeface="Figtree"/>
                <a:cs typeface="Figtree"/>
                <a:sym typeface="Figtree"/>
              </a:rPr>
              <a:t>We hope that these stories will provide insight into how these programs can be a valuable resource for those seeking therapy, and inspire others to seek the care they need for themselves. Whether you are a student, a young parent, or a member of a family, we believe that everyone deserves access to high-quality mental health care, regardless of their financial circumstances.</a:t>
            </a:r>
            <a:endParaRPr sz="1100">
              <a:solidFill>
                <a:schemeClr val="dk1"/>
              </a:solidFill>
              <a:latin typeface="Figtree"/>
              <a:ea typeface="Figtree"/>
              <a:cs typeface="Figtree"/>
              <a:sym typeface="Figtree"/>
            </a:endParaRPr>
          </a:p>
        </p:txBody>
      </p:sp>
      <p:sp>
        <p:nvSpPr>
          <p:cNvPr id="753" name="Google Shape;753;p30"/>
          <p:cNvSpPr txBox="1"/>
          <p:nvPr/>
        </p:nvSpPr>
        <p:spPr>
          <a:xfrm>
            <a:off x="268375" y="3851975"/>
            <a:ext cx="13803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t>Lily</a:t>
            </a:r>
            <a:endParaRPr b="1"/>
          </a:p>
        </p:txBody>
      </p:sp>
      <p:sp>
        <p:nvSpPr>
          <p:cNvPr id="754" name="Google Shape;754;p30"/>
          <p:cNvSpPr txBox="1"/>
          <p:nvPr/>
        </p:nvSpPr>
        <p:spPr>
          <a:xfrm>
            <a:off x="268375" y="4088400"/>
            <a:ext cx="1866000" cy="138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As a student, finances are always a concern, and therapy sessions can be a significant expense. However, with this discount program, I was able to access high-quality therapy services at a reduced cost.</a:t>
            </a:r>
            <a:endParaRPr sz="800">
              <a:solidFill>
                <a:schemeClr val="dk1"/>
              </a:solidFill>
              <a:latin typeface="Roboto"/>
              <a:ea typeface="Roboto"/>
              <a:cs typeface="Roboto"/>
              <a:sym typeface="Roboto"/>
            </a:endParaRPr>
          </a:p>
          <a:p>
            <a:pPr indent="0" lvl="0" marL="0" rtl="0" algn="l">
              <a:spcBef>
                <a:spcPts val="1500"/>
              </a:spcBef>
              <a:spcAft>
                <a:spcPts val="0"/>
              </a:spcAft>
              <a:buNone/>
            </a:pPr>
            <a:r>
              <a:t/>
            </a:r>
            <a:endParaRPr sz="1000"/>
          </a:p>
        </p:txBody>
      </p:sp>
      <p:pic>
        <p:nvPicPr>
          <p:cNvPr id="755" name="Google Shape;755;p30"/>
          <p:cNvPicPr preferRelativeResize="0"/>
          <p:nvPr/>
        </p:nvPicPr>
        <p:blipFill rotWithShape="1">
          <a:blip r:embed="rId6">
            <a:alphaModFix/>
          </a:blip>
          <a:srcRect b="29403" l="0" r="-10" t="14802"/>
          <a:stretch/>
        </p:blipFill>
        <p:spPr>
          <a:xfrm>
            <a:off x="345775" y="2697337"/>
            <a:ext cx="1380375" cy="1154650"/>
          </a:xfrm>
          <a:prstGeom prst="rect">
            <a:avLst/>
          </a:prstGeom>
          <a:noFill/>
          <a:ln>
            <a:noFill/>
          </a:ln>
        </p:spPr>
      </p:pic>
      <p:sp>
        <p:nvSpPr>
          <p:cNvPr id="756" name="Google Shape;756;p30"/>
          <p:cNvSpPr txBox="1"/>
          <p:nvPr/>
        </p:nvSpPr>
        <p:spPr>
          <a:xfrm>
            <a:off x="2333550" y="3851963"/>
            <a:ext cx="13803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t>Sydney</a:t>
            </a:r>
            <a:endParaRPr b="1"/>
          </a:p>
        </p:txBody>
      </p:sp>
      <p:sp>
        <p:nvSpPr>
          <p:cNvPr id="757" name="Google Shape;757;p30"/>
          <p:cNvSpPr txBox="1"/>
          <p:nvPr/>
        </p:nvSpPr>
        <p:spPr>
          <a:xfrm>
            <a:off x="2333550" y="4088397"/>
            <a:ext cx="1548000" cy="135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The student discount program  was a life-saver. The program was easy to use, affordable, and I was able to connect with a therapist who was skilled and compassionate.</a:t>
            </a:r>
            <a:endParaRPr sz="800">
              <a:solidFill>
                <a:schemeClr val="dk1"/>
              </a:solidFill>
              <a:latin typeface="Roboto"/>
              <a:ea typeface="Roboto"/>
              <a:cs typeface="Roboto"/>
              <a:sym typeface="Roboto"/>
            </a:endParaRPr>
          </a:p>
          <a:p>
            <a:pPr indent="0" lvl="0" marL="0" rtl="0" algn="l">
              <a:spcBef>
                <a:spcPts val="1500"/>
              </a:spcBef>
              <a:spcAft>
                <a:spcPts val="0"/>
              </a:spcAft>
              <a:buNone/>
            </a:pPr>
            <a:r>
              <a:t/>
            </a:r>
            <a:endParaRPr sz="800">
              <a:solidFill>
                <a:schemeClr val="dk1"/>
              </a:solidFill>
              <a:latin typeface="Roboto"/>
              <a:ea typeface="Roboto"/>
              <a:cs typeface="Roboto"/>
              <a:sym typeface="Roboto"/>
            </a:endParaRPr>
          </a:p>
        </p:txBody>
      </p:sp>
      <p:pic>
        <p:nvPicPr>
          <p:cNvPr id="758" name="Google Shape;758;p30"/>
          <p:cNvPicPr preferRelativeResize="0"/>
          <p:nvPr/>
        </p:nvPicPr>
        <p:blipFill rotWithShape="1">
          <a:blip r:embed="rId7">
            <a:alphaModFix/>
          </a:blip>
          <a:srcRect b="40418" l="15019" r="54839" t="2053"/>
          <a:stretch/>
        </p:blipFill>
        <p:spPr>
          <a:xfrm>
            <a:off x="2441200" y="2682425"/>
            <a:ext cx="1105564" cy="1154650"/>
          </a:xfrm>
          <a:prstGeom prst="rect">
            <a:avLst/>
          </a:prstGeom>
          <a:noFill/>
          <a:ln>
            <a:noFill/>
          </a:ln>
        </p:spPr>
      </p:pic>
      <p:sp>
        <p:nvSpPr>
          <p:cNvPr id="759" name="Google Shape;759;p30"/>
          <p:cNvSpPr txBox="1"/>
          <p:nvPr/>
        </p:nvSpPr>
        <p:spPr>
          <a:xfrm>
            <a:off x="4309325" y="3820875"/>
            <a:ext cx="13803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t>Jayla</a:t>
            </a:r>
            <a:endParaRPr b="1"/>
          </a:p>
        </p:txBody>
      </p:sp>
      <p:sp>
        <p:nvSpPr>
          <p:cNvPr id="760" name="Google Shape;760;p30"/>
          <p:cNvSpPr txBox="1"/>
          <p:nvPr/>
        </p:nvSpPr>
        <p:spPr>
          <a:xfrm>
            <a:off x="4309325" y="4057300"/>
            <a:ext cx="1866000" cy="149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The affordability of the program made it accessible to me and the community support was incredibly valuable. My therapist was knowledgeable, supportive, and helped me gain the tools I needed to manage my mental health</a:t>
            </a:r>
            <a:endParaRPr sz="800">
              <a:solidFill>
                <a:schemeClr val="dk1"/>
              </a:solidFill>
              <a:latin typeface="Roboto"/>
              <a:ea typeface="Roboto"/>
              <a:cs typeface="Roboto"/>
              <a:sym typeface="Roboto"/>
            </a:endParaRPr>
          </a:p>
          <a:p>
            <a:pPr indent="0" lvl="0" marL="0" rtl="0" algn="l">
              <a:spcBef>
                <a:spcPts val="1500"/>
              </a:spcBef>
              <a:spcAft>
                <a:spcPts val="0"/>
              </a:spcAft>
              <a:buNone/>
            </a:pPr>
            <a:r>
              <a:t/>
            </a:r>
            <a:endParaRPr sz="800">
              <a:solidFill>
                <a:schemeClr val="dk1"/>
              </a:solidFill>
            </a:endParaRPr>
          </a:p>
        </p:txBody>
      </p:sp>
      <p:sp>
        <p:nvSpPr>
          <p:cNvPr id="761" name="Google Shape;761;p30"/>
          <p:cNvSpPr txBox="1"/>
          <p:nvPr/>
        </p:nvSpPr>
        <p:spPr>
          <a:xfrm>
            <a:off x="6603100" y="3851963"/>
            <a:ext cx="13803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t>Camila</a:t>
            </a:r>
            <a:endParaRPr b="1"/>
          </a:p>
        </p:txBody>
      </p:sp>
      <p:sp>
        <p:nvSpPr>
          <p:cNvPr id="762" name="Google Shape;762;p30"/>
          <p:cNvSpPr txBox="1"/>
          <p:nvPr/>
        </p:nvSpPr>
        <p:spPr>
          <a:xfrm>
            <a:off x="6603100" y="4057300"/>
            <a:ext cx="2214300" cy="152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The therapy discount program for women college students is a fantastic resource for those who are looking for affordable mental health care. This program offers a safe space for women to talk to licensed therapists and access mental health services at a discounted rate.</a:t>
            </a:r>
            <a:endParaRPr sz="800">
              <a:solidFill>
                <a:schemeClr val="dk1"/>
              </a:solidFill>
              <a:latin typeface="Roboto"/>
              <a:ea typeface="Roboto"/>
              <a:cs typeface="Roboto"/>
              <a:sym typeface="Roboto"/>
            </a:endParaRPr>
          </a:p>
          <a:p>
            <a:pPr indent="0" lvl="0" marL="0" rtl="0" algn="l">
              <a:spcBef>
                <a:spcPts val="1500"/>
              </a:spcBef>
              <a:spcAft>
                <a:spcPts val="0"/>
              </a:spcAft>
              <a:buNone/>
            </a:pPr>
            <a:r>
              <a:t/>
            </a:r>
            <a:endParaRPr sz="1000"/>
          </a:p>
        </p:txBody>
      </p:sp>
      <p:pic>
        <p:nvPicPr>
          <p:cNvPr id="763" name="Google Shape;763;p30"/>
          <p:cNvPicPr preferRelativeResize="0"/>
          <p:nvPr/>
        </p:nvPicPr>
        <p:blipFill rotWithShape="1">
          <a:blip r:embed="rId8">
            <a:alphaModFix/>
          </a:blip>
          <a:srcRect b="14542" l="28495" r="8097" t="4077"/>
          <a:stretch/>
        </p:blipFill>
        <p:spPr>
          <a:xfrm>
            <a:off x="4342900" y="2651401"/>
            <a:ext cx="1380375" cy="1181069"/>
          </a:xfrm>
          <a:prstGeom prst="rect">
            <a:avLst/>
          </a:prstGeom>
          <a:noFill/>
          <a:ln>
            <a:noFill/>
          </a:ln>
        </p:spPr>
      </p:pic>
      <p:pic>
        <p:nvPicPr>
          <p:cNvPr id="764" name="Google Shape;764;p30"/>
          <p:cNvPicPr preferRelativeResize="0"/>
          <p:nvPr/>
        </p:nvPicPr>
        <p:blipFill rotWithShape="1">
          <a:blip r:embed="rId9">
            <a:alphaModFix/>
          </a:blip>
          <a:srcRect b="51459" l="49060" r="8613" t="1234"/>
          <a:stretch/>
        </p:blipFill>
        <p:spPr>
          <a:xfrm>
            <a:off x="6725175" y="2624501"/>
            <a:ext cx="1726150" cy="1234875"/>
          </a:xfrm>
          <a:prstGeom prst="rect">
            <a:avLst/>
          </a:prstGeom>
          <a:noFill/>
          <a:ln>
            <a:noFill/>
          </a:ln>
        </p:spPr>
      </p:pic>
      <p:sp>
        <p:nvSpPr>
          <p:cNvPr id="765" name="Google Shape;765;p30"/>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0"/>
          <p:cNvSpPr/>
          <p:nvPr/>
        </p:nvSpPr>
        <p:spPr>
          <a:xfrm>
            <a:off x="9020375" y="32952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0"/>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8" name="Google Shape;768;p30"/>
          <p:cNvCxnSpPr/>
          <p:nvPr/>
        </p:nvCxnSpPr>
        <p:spPr>
          <a:xfrm flipH="1">
            <a:off x="8990963" y="1019628"/>
            <a:ext cx="12600" cy="4114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31"/>
          <p:cNvSpPr/>
          <p:nvPr/>
        </p:nvSpPr>
        <p:spPr>
          <a:xfrm>
            <a:off x="-1925" y="340800"/>
            <a:ext cx="9144000" cy="692700"/>
          </a:xfrm>
          <a:prstGeom prst="rect">
            <a:avLst/>
          </a:prstGeom>
          <a:solidFill>
            <a:srgbClr val="A284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79BEEE"/>
              </a:highlight>
            </a:endParaRPr>
          </a:p>
        </p:txBody>
      </p:sp>
      <p:sp>
        <p:nvSpPr>
          <p:cNvPr id="774" name="Google Shape;774;p31"/>
          <p:cNvSpPr/>
          <p:nvPr/>
        </p:nvSpPr>
        <p:spPr>
          <a:xfrm>
            <a:off x="-1925" y="976683"/>
            <a:ext cx="9144000" cy="2566800"/>
          </a:xfrm>
          <a:prstGeom prst="rect">
            <a:avLst/>
          </a:prstGeom>
          <a:solidFill>
            <a:srgbClr val="BFC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1"/>
          <p:cNvSpPr txBox="1"/>
          <p:nvPr/>
        </p:nvSpPr>
        <p:spPr>
          <a:xfrm>
            <a:off x="186625" y="312550"/>
            <a:ext cx="8766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Figtree"/>
                <a:ea typeface="Figtree"/>
                <a:cs typeface="Figtree"/>
                <a:sym typeface="Figtree"/>
              </a:rPr>
              <a:t>We hope that these stories will provide insight into how these programs can be a valuable resource for those seeking therapy, and inspire others to seek the care they need for themselves. Whether you are a student, a young parent, or a member of a family, we believe that everyone deserves access to high-quality mental health care, regardless of their financial circumstances.</a:t>
            </a:r>
            <a:endParaRPr sz="1100">
              <a:solidFill>
                <a:schemeClr val="dk1"/>
              </a:solidFill>
              <a:latin typeface="Figtree"/>
              <a:ea typeface="Figtree"/>
              <a:cs typeface="Figtree"/>
              <a:sym typeface="Figtree"/>
            </a:endParaRPr>
          </a:p>
        </p:txBody>
      </p:sp>
      <p:sp>
        <p:nvSpPr>
          <p:cNvPr id="776" name="Google Shape;776;p31"/>
          <p:cNvSpPr txBox="1"/>
          <p:nvPr/>
        </p:nvSpPr>
        <p:spPr>
          <a:xfrm>
            <a:off x="268375" y="2251775"/>
            <a:ext cx="13803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t>Lily</a:t>
            </a:r>
            <a:endParaRPr b="1"/>
          </a:p>
        </p:txBody>
      </p:sp>
      <p:sp>
        <p:nvSpPr>
          <p:cNvPr id="777" name="Google Shape;777;p31"/>
          <p:cNvSpPr txBox="1"/>
          <p:nvPr/>
        </p:nvSpPr>
        <p:spPr>
          <a:xfrm>
            <a:off x="268375" y="2488200"/>
            <a:ext cx="1866000" cy="138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As a student, finances are always a concern, and therapy sessions can be a significant expense. However, with this discount program, I was able to access high-quality therapy services at a reduced cost.</a:t>
            </a:r>
            <a:endParaRPr sz="800">
              <a:solidFill>
                <a:schemeClr val="dk1"/>
              </a:solidFill>
              <a:latin typeface="Roboto"/>
              <a:ea typeface="Roboto"/>
              <a:cs typeface="Roboto"/>
              <a:sym typeface="Roboto"/>
            </a:endParaRPr>
          </a:p>
          <a:p>
            <a:pPr indent="0" lvl="0" marL="0" rtl="0" algn="l">
              <a:spcBef>
                <a:spcPts val="1500"/>
              </a:spcBef>
              <a:spcAft>
                <a:spcPts val="0"/>
              </a:spcAft>
              <a:buNone/>
            </a:pPr>
            <a:r>
              <a:t/>
            </a:r>
            <a:endParaRPr sz="1000"/>
          </a:p>
        </p:txBody>
      </p:sp>
      <p:pic>
        <p:nvPicPr>
          <p:cNvPr id="778" name="Google Shape;778;p31"/>
          <p:cNvPicPr preferRelativeResize="0"/>
          <p:nvPr/>
        </p:nvPicPr>
        <p:blipFill rotWithShape="1">
          <a:blip r:embed="rId3">
            <a:alphaModFix/>
          </a:blip>
          <a:srcRect b="29403" l="0" r="-10" t="14802"/>
          <a:stretch/>
        </p:blipFill>
        <p:spPr>
          <a:xfrm>
            <a:off x="345775" y="1097137"/>
            <a:ext cx="1380375" cy="1154650"/>
          </a:xfrm>
          <a:prstGeom prst="rect">
            <a:avLst/>
          </a:prstGeom>
          <a:noFill/>
          <a:ln>
            <a:noFill/>
          </a:ln>
        </p:spPr>
      </p:pic>
      <p:sp>
        <p:nvSpPr>
          <p:cNvPr id="779" name="Google Shape;779;p31"/>
          <p:cNvSpPr txBox="1"/>
          <p:nvPr/>
        </p:nvSpPr>
        <p:spPr>
          <a:xfrm>
            <a:off x="2333550" y="2251763"/>
            <a:ext cx="13803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t>Sydney</a:t>
            </a:r>
            <a:endParaRPr b="1"/>
          </a:p>
        </p:txBody>
      </p:sp>
      <p:sp>
        <p:nvSpPr>
          <p:cNvPr id="780" name="Google Shape;780;p31"/>
          <p:cNvSpPr txBox="1"/>
          <p:nvPr/>
        </p:nvSpPr>
        <p:spPr>
          <a:xfrm>
            <a:off x="2333550" y="2488197"/>
            <a:ext cx="1548000" cy="135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The student discount program  was a life-saver. The program was easy to use, affordable, and I was able to connect with a therapist who was skilled and compassionate.</a:t>
            </a:r>
            <a:endParaRPr sz="800">
              <a:solidFill>
                <a:schemeClr val="dk1"/>
              </a:solidFill>
              <a:latin typeface="Roboto"/>
              <a:ea typeface="Roboto"/>
              <a:cs typeface="Roboto"/>
              <a:sym typeface="Roboto"/>
            </a:endParaRPr>
          </a:p>
          <a:p>
            <a:pPr indent="0" lvl="0" marL="0" rtl="0" algn="l">
              <a:spcBef>
                <a:spcPts val="1500"/>
              </a:spcBef>
              <a:spcAft>
                <a:spcPts val="0"/>
              </a:spcAft>
              <a:buNone/>
            </a:pPr>
            <a:r>
              <a:t/>
            </a:r>
            <a:endParaRPr sz="800">
              <a:solidFill>
                <a:schemeClr val="dk1"/>
              </a:solidFill>
              <a:latin typeface="Roboto"/>
              <a:ea typeface="Roboto"/>
              <a:cs typeface="Roboto"/>
              <a:sym typeface="Roboto"/>
            </a:endParaRPr>
          </a:p>
        </p:txBody>
      </p:sp>
      <p:pic>
        <p:nvPicPr>
          <p:cNvPr id="781" name="Google Shape;781;p31"/>
          <p:cNvPicPr preferRelativeResize="0"/>
          <p:nvPr/>
        </p:nvPicPr>
        <p:blipFill rotWithShape="1">
          <a:blip r:embed="rId4">
            <a:alphaModFix/>
          </a:blip>
          <a:srcRect b="40418" l="15019" r="54839" t="2053"/>
          <a:stretch/>
        </p:blipFill>
        <p:spPr>
          <a:xfrm>
            <a:off x="2441200" y="1082225"/>
            <a:ext cx="1105564" cy="1154650"/>
          </a:xfrm>
          <a:prstGeom prst="rect">
            <a:avLst/>
          </a:prstGeom>
          <a:noFill/>
          <a:ln>
            <a:noFill/>
          </a:ln>
        </p:spPr>
      </p:pic>
      <p:sp>
        <p:nvSpPr>
          <p:cNvPr id="782" name="Google Shape;782;p31"/>
          <p:cNvSpPr txBox="1"/>
          <p:nvPr/>
        </p:nvSpPr>
        <p:spPr>
          <a:xfrm>
            <a:off x="4309325" y="2220675"/>
            <a:ext cx="13803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t>Jayla</a:t>
            </a:r>
            <a:endParaRPr b="1"/>
          </a:p>
        </p:txBody>
      </p:sp>
      <p:sp>
        <p:nvSpPr>
          <p:cNvPr id="783" name="Google Shape;783;p31"/>
          <p:cNvSpPr txBox="1"/>
          <p:nvPr/>
        </p:nvSpPr>
        <p:spPr>
          <a:xfrm>
            <a:off x="4309325" y="2457100"/>
            <a:ext cx="1866000" cy="149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The affordability of the program made it accessible to me and the community support was incredibly valuable. My therapist was knowledgeable, supportive, and helped me gain the tools I needed to manage my mental health</a:t>
            </a:r>
            <a:endParaRPr sz="800">
              <a:solidFill>
                <a:schemeClr val="dk1"/>
              </a:solidFill>
              <a:latin typeface="Roboto"/>
              <a:ea typeface="Roboto"/>
              <a:cs typeface="Roboto"/>
              <a:sym typeface="Roboto"/>
            </a:endParaRPr>
          </a:p>
          <a:p>
            <a:pPr indent="0" lvl="0" marL="0" rtl="0" algn="l">
              <a:spcBef>
                <a:spcPts val="1500"/>
              </a:spcBef>
              <a:spcAft>
                <a:spcPts val="0"/>
              </a:spcAft>
              <a:buNone/>
            </a:pPr>
            <a:r>
              <a:t/>
            </a:r>
            <a:endParaRPr sz="800">
              <a:solidFill>
                <a:schemeClr val="dk1"/>
              </a:solidFill>
            </a:endParaRPr>
          </a:p>
        </p:txBody>
      </p:sp>
      <p:sp>
        <p:nvSpPr>
          <p:cNvPr id="784" name="Google Shape;784;p31"/>
          <p:cNvSpPr txBox="1"/>
          <p:nvPr/>
        </p:nvSpPr>
        <p:spPr>
          <a:xfrm>
            <a:off x="6603100" y="2251763"/>
            <a:ext cx="13803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t>Camila</a:t>
            </a:r>
            <a:endParaRPr b="1"/>
          </a:p>
        </p:txBody>
      </p:sp>
      <p:sp>
        <p:nvSpPr>
          <p:cNvPr id="785" name="Google Shape;785;p31"/>
          <p:cNvSpPr txBox="1"/>
          <p:nvPr/>
        </p:nvSpPr>
        <p:spPr>
          <a:xfrm>
            <a:off x="6603100" y="2457100"/>
            <a:ext cx="2214300" cy="152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The therapy discount program for women college students is a fantastic resource for those who are looking for affordable mental health care. This program offers a safe space for women to talk to licensed therapists and access mental health services at a discounted rate.</a:t>
            </a:r>
            <a:endParaRPr sz="800">
              <a:solidFill>
                <a:schemeClr val="dk1"/>
              </a:solidFill>
              <a:latin typeface="Roboto"/>
              <a:ea typeface="Roboto"/>
              <a:cs typeface="Roboto"/>
              <a:sym typeface="Roboto"/>
            </a:endParaRPr>
          </a:p>
          <a:p>
            <a:pPr indent="0" lvl="0" marL="0" rtl="0" algn="l">
              <a:spcBef>
                <a:spcPts val="1500"/>
              </a:spcBef>
              <a:spcAft>
                <a:spcPts val="0"/>
              </a:spcAft>
              <a:buNone/>
            </a:pPr>
            <a:r>
              <a:t/>
            </a:r>
            <a:endParaRPr sz="1000"/>
          </a:p>
        </p:txBody>
      </p:sp>
      <p:pic>
        <p:nvPicPr>
          <p:cNvPr id="786" name="Google Shape;786;p31"/>
          <p:cNvPicPr preferRelativeResize="0"/>
          <p:nvPr/>
        </p:nvPicPr>
        <p:blipFill rotWithShape="1">
          <a:blip r:embed="rId5">
            <a:alphaModFix/>
          </a:blip>
          <a:srcRect b="14542" l="28495" r="8097" t="4077"/>
          <a:stretch/>
        </p:blipFill>
        <p:spPr>
          <a:xfrm>
            <a:off x="4342900" y="1051201"/>
            <a:ext cx="1380375" cy="1181069"/>
          </a:xfrm>
          <a:prstGeom prst="rect">
            <a:avLst/>
          </a:prstGeom>
          <a:noFill/>
          <a:ln>
            <a:noFill/>
          </a:ln>
        </p:spPr>
      </p:pic>
      <p:pic>
        <p:nvPicPr>
          <p:cNvPr id="787" name="Google Shape;787;p31"/>
          <p:cNvPicPr preferRelativeResize="0"/>
          <p:nvPr/>
        </p:nvPicPr>
        <p:blipFill rotWithShape="1">
          <a:blip r:embed="rId6">
            <a:alphaModFix/>
          </a:blip>
          <a:srcRect b="51459" l="49060" r="8613" t="1234"/>
          <a:stretch/>
        </p:blipFill>
        <p:spPr>
          <a:xfrm>
            <a:off x="6725175" y="1024301"/>
            <a:ext cx="1726150" cy="1234875"/>
          </a:xfrm>
          <a:prstGeom prst="rect">
            <a:avLst/>
          </a:prstGeom>
          <a:noFill/>
          <a:ln>
            <a:noFill/>
          </a:ln>
        </p:spPr>
      </p:pic>
      <p:sp>
        <p:nvSpPr>
          <p:cNvPr id="788" name="Google Shape;788;p31"/>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 name="Google Shape;789;p31"/>
          <p:cNvGrpSpPr/>
          <p:nvPr/>
        </p:nvGrpSpPr>
        <p:grpSpPr>
          <a:xfrm>
            <a:off x="-36350" y="-46025"/>
            <a:ext cx="9255600" cy="441900"/>
            <a:chOff x="-36350" y="-46025"/>
            <a:chExt cx="9255600" cy="441900"/>
          </a:xfrm>
        </p:grpSpPr>
        <p:sp>
          <p:nvSpPr>
            <p:cNvPr id="790" name="Google Shape;790;p31"/>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1"/>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1"/>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 name="Google Shape;793;p31"/>
            <p:cNvGrpSpPr/>
            <p:nvPr/>
          </p:nvGrpSpPr>
          <p:grpSpPr>
            <a:xfrm>
              <a:off x="915550" y="40975"/>
              <a:ext cx="360900" cy="268025"/>
              <a:chOff x="763150" y="40975"/>
              <a:chExt cx="360900" cy="268025"/>
            </a:xfrm>
          </p:grpSpPr>
          <p:sp>
            <p:nvSpPr>
              <p:cNvPr id="794" name="Google Shape;794;p31"/>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1"/>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 name="Google Shape;796;p31"/>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www.caraway.com/financial-assistance</a:t>
              </a:r>
              <a:endParaRPr/>
            </a:p>
          </p:txBody>
        </p:sp>
        <p:sp>
          <p:nvSpPr>
            <p:cNvPr id="797" name="Google Shape;797;p31"/>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8" name="Google Shape;798;p31"/>
            <p:cNvPicPr preferRelativeResize="0"/>
            <p:nvPr/>
          </p:nvPicPr>
          <p:blipFill>
            <a:blip r:embed="rId7">
              <a:alphaModFix/>
            </a:blip>
            <a:stretch>
              <a:fillRect/>
            </a:stretch>
          </p:blipFill>
          <p:spPr>
            <a:xfrm>
              <a:off x="7829425" y="130075"/>
              <a:ext cx="135000" cy="135000"/>
            </a:xfrm>
            <a:prstGeom prst="rect">
              <a:avLst/>
            </a:prstGeom>
            <a:noFill/>
            <a:ln>
              <a:noFill/>
            </a:ln>
          </p:spPr>
        </p:pic>
      </p:grpSp>
      <p:grpSp>
        <p:nvGrpSpPr>
          <p:cNvPr id="799" name="Google Shape;799;p31"/>
          <p:cNvGrpSpPr/>
          <p:nvPr/>
        </p:nvGrpSpPr>
        <p:grpSpPr>
          <a:xfrm>
            <a:off x="136900" y="483975"/>
            <a:ext cx="1380375" cy="415500"/>
            <a:chOff x="136900" y="483975"/>
            <a:chExt cx="1380375" cy="415500"/>
          </a:xfrm>
        </p:grpSpPr>
        <p:pic>
          <p:nvPicPr>
            <p:cNvPr id="800" name="Google Shape;800;p31"/>
            <p:cNvPicPr preferRelativeResize="0"/>
            <p:nvPr/>
          </p:nvPicPr>
          <p:blipFill>
            <a:blip r:embed="rId8">
              <a:alphaModFix/>
            </a:blip>
            <a:stretch>
              <a:fillRect/>
            </a:stretch>
          </p:blipFill>
          <p:spPr>
            <a:xfrm>
              <a:off x="136900" y="557775"/>
              <a:ext cx="267900" cy="267900"/>
            </a:xfrm>
            <a:prstGeom prst="rect">
              <a:avLst/>
            </a:prstGeom>
            <a:noFill/>
            <a:ln>
              <a:noFill/>
            </a:ln>
          </p:spPr>
        </p:pic>
        <p:sp>
          <p:nvSpPr>
            <p:cNvPr id="801" name="Google Shape;801;p31"/>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802" name="Google Shape;802;p31"/>
          <p:cNvGrpSpPr/>
          <p:nvPr/>
        </p:nvGrpSpPr>
        <p:grpSpPr>
          <a:xfrm>
            <a:off x="3798026" y="431075"/>
            <a:ext cx="1547941" cy="524499"/>
            <a:chOff x="3149526" y="459325"/>
            <a:chExt cx="1547941" cy="524499"/>
          </a:xfrm>
        </p:grpSpPr>
        <p:sp>
          <p:nvSpPr>
            <p:cNvPr id="803" name="Google Shape;803;p31"/>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804" name="Google Shape;804;p31"/>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805" name="Google Shape;805;p31"/>
          <p:cNvPicPr preferRelativeResize="0"/>
          <p:nvPr/>
        </p:nvPicPr>
        <p:blipFill>
          <a:blip r:embed="rId9">
            <a:alphaModFix/>
          </a:blip>
          <a:stretch>
            <a:fillRect/>
          </a:stretch>
        </p:blipFill>
        <p:spPr>
          <a:xfrm>
            <a:off x="8164550" y="394275"/>
            <a:ext cx="789100" cy="594900"/>
          </a:xfrm>
          <a:prstGeom prst="rect">
            <a:avLst/>
          </a:prstGeom>
          <a:noFill/>
          <a:ln>
            <a:noFill/>
          </a:ln>
        </p:spPr>
      </p:pic>
      <p:sp>
        <p:nvSpPr>
          <p:cNvPr id="806" name="Google Shape;806;p31"/>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807" name="Google Shape;807;p31"/>
          <p:cNvPicPr preferRelativeResize="0"/>
          <p:nvPr/>
        </p:nvPicPr>
        <p:blipFill>
          <a:blip r:embed="rId9">
            <a:alphaModFix/>
          </a:blip>
          <a:stretch>
            <a:fillRect/>
          </a:stretch>
        </p:blipFill>
        <p:spPr>
          <a:xfrm>
            <a:off x="7193700" y="429475"/>
            <a:ext cx="789100" cy="524500"/>
          </a:xfrm>
          <a:prstGeom prst="rect">
            <a:avLst/>
          </a:prstGeom>
          <a:noFill/>
          <a:ln>
            <a:noFill/>
          </a:ln>
        </p:spPr>
      </p:pic>
      <p:sp>
        <p:nvSpPr>
          <p:cNvPr id="808" name="Google Shape;808;p31"/>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809" name="Google Shape;809;p31"/>
          <p:cNvSpPr txBox="1"/>
          <p:nvPr/>
        </p:nvSpPr>
        <p:spPr>
          <a:xfrm>
            <a:off x="3029253" y="3510150"/>
            <a:ext cx="3085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305252"/>
                </a:solidFill>
                <a:latin typeface="Trebuchet MS"/>
                <a:ea typeface="Trebuchet MS"/>
                <a:cs typeface="Trebuchet MS"/>
                <a:sym typeface="Trebuchet MS"/>
              </a:rPr>
              <a:t>Sign up for our newsletter!</a:t>
            </a:r>
            <a:endParaRPr sz="1500">
              <a:solidFill>
                <a:srgbClr val="305252"/>
              </a:solidFill>
              <a:latin typeface="Trebuchet MS"/>
              <a:ea typeface="Trebuchet MS"/>
              <a:cs typeface="Trebuchet MS"/>
              <a:sym typeface="Trebuchet MS"/>
            </a:endParaRPr>
          </a:p>
        </p:txBody>
      </p:sp>
      <p:sp>
        <p:nvSpPr>
          <p:cNvPr id="810" name="Google Shape;810;p31"/>
          <p:cNvSpPr/>
          <p:nvPr/>
        </p:nvSpPr>
        <p:spPr>
          <a:xfrm>
            <a:off x="4126550" y="4326113"/>
            <a:ext cx="802800" cy="315900"/>
          </a:xfrm>
          <a:prstGeom prst="roundRect">
            <a:avLst>
              <a:gd fmla="val 16667" name="adj"/>
            </a:avLst>
          </a:prstGeom>
          <a:solidFill>
            <a:srgbClr val="BFC8A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1"/>
          <p:cNvSpPr/>
          <p:nvPr/>
        </p:nvSpPr>
        <p:spPr>
          <a:xfrm>
            <a:off x="3191075" y="3928675"/>
            <a:ext cx="27102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rPr>
              <a:t>email</a:t>
            </a:r>
            <a:endParaRPr>
              <a:solidFill>
                <a:srgbClr val="999999"/>
              </a:solidFill>
            </a:endParaRPr>
          </a:p>
        </p:txBody>
      </p:sp>
      <p:sp>
        <p:nvSpPr>
          <p:cNvPr id="812" name="Google Shape;812;p31"/>
          <p:cNvSpPr txBox="1"/>
          <p:nvPr/>
        </p:nvSpPr>
        <p:spPr>
          <a:xfrm>
            <a:off x="4056650" y="427632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9FBFD"/>
                </a:solidFill>
                <a:latin typeface="Trebuchet MS"/>
                <a:ea typeface="Trebuchet MS"/>
                <a:cs typeface="Trebuchet MS"/>
                <a:sym typeface="Trebuchet MS"/>
              </a:rPr>
              <a:t>Submit</a:t>
            </a:r>
            <a:endParaRPr>
              <a:solidFill>
                <a:srgbClr val="F9FBFD"/>
              </a:solidFill>
            </a:endParaRPr>
          </a:p>
        </p:txBody>
      </p:sp>
      <p:grpSp>
        <p:nvGrpSpPr>
          <p:cNvPr id="813" name="Google Shape;813;p31"/>
          <p:cNvGrpSpPr/>
          <p:nvPr/>
        </p:nvGrpSpPr>
        <p:grpSpPr>
          <a:xfrm>
            <a:off x="-55800" y="4695375"/>
            <a:ext cx="9255600" cy="594900"/>
            <a:chOff x="-55800" y="4695375"/>
            <a:chExt cx="9255600" cy="594900"/>
          </a:xfrm>
        </p:grpSpPr>
        <p:sp>
          <p:nvSpPr>
            <p:cNvPr id="814" name="Google Shape;814;p31"/>
            <p:cNvSpPr/>
            <p:nvPr/>
          </p:nvSpPr>
          <p:spPr>
            <a:xfrm>
              <a:off x="-55800" y="46953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1"/>
            <p:cNvSpPr txBox="1"/>
            <p:nvPr/>
          </p:nvSpPr>
          <p:spPr>
            <a:xfrm>
              <a:off x="0" y="4785075"/>
              <a:ext cx="319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rgbClr val="0000FF"/>
                  </a:solidFill>
                  <a:latin typeface="Trebuchet MS"/>
                  <a:ea typeface="Trebuchet MS"/>
                  <a:cs typeface="Trebuchet MS"/>
                  <a:sym typeface="Trebuchet MS"/>
                </a:rPr>
                <a:t>Careers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FAQ</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Contact Us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Press</a:t>
              </a:r>
              <a:endParaRPr sz="1500" u="sng">
                <a:solidFill>
                  <a:srgbClr val="0000FF"/>
                </a:solidFill>
                <a:latin typeface="Trebuchet MS"/>
                <a:ea typeface="Trebuchet MS"/>
                <a:cs typeface="Trebuchet MS"/>
                <a:sym typeface="Trebuchet MS"/>
              </a:endParaRPr>
            </a:p>
          </p:txBody>
        </p:sp>
        <p:pic>
          <p:nvPicPr>
            <p:cNvPr id="816" name="Google Shape;816;p31"/>
            <p:cNvPicPr preferRelativeResize="0"/>
            <p:nvPr/>
          </p:nvPicPr>
          <p:blipFill>
            <a:blip r:embed="rId10">
              <a:alphaModFix/>
            </a:blip>
            <a:stretch>
              <a:fillRect/>
            </a:stretch>
          </p:blipFill>
          <p:spPr>
            <a:xfrm>
              <a:off x="3247850" y="4801350"/>
              <a:ext cx="382950" cy="382950"/>
            </a:xfrm>
            <a:prstGeom prst="rect">
              <a:avLst/>
            </a:prstGeom>
            <a:noFill/>
            <a:ln>
              <a:noFill/>
            </a:ln>
          </p:spPr>
        </p:pic>
        <p:pic>
          <p:nvPicPr>
            <p:cNvPr id="817" name="Google Shape;817;p31"/>
            <p:cNvPicPr preferRelativeResize="0"/>
            <p:nvPr/>
          </p:nvPicPr>
          <p:blipFill>
            <a:blip r:embed="rId11">
              <a:alphaModFix/>
            </a:blip>
            <a:stretch>
              <a:fillRect/>
            </a:stretch>
          </p:blipFill>
          <p:spPr>
            <a:xfrm>
              <a:off x="3708650" y="4801350"/>
              <a:ext cx="382950" cy="382950"/>
            </a:xfrm>
            <a:prstGeom prst="rect">
              <a:avLst/>
            </a:prstGeom>
            <a:noFill/>
            <a:ln>
              <a:noFill/>
            </a:ln>
          </p:spPr>
        </p:pic>
        <p:pic>
          <p:nvPicPr>
            <p:cNvPr id="818" name="Google Shape;818;p31"/>
            <p:cNvPicPr preferRelativeResize="0"/>
            <p:nvPr/>
          </p:nvPicPr>
          <p:blipFill>
            <a:blip r:embed="rId12">
              <a:alphaModFix/>
            </a:blip>
            <a:stretch>
              <a:fillRect/>
            </a:stretch>
          </p:blipFill>
          <p:spPr>
            <a:xfrm>
              <a:off x="4169450" y="4801350"/>
              <a:ext cx="382950" cy="382950"/>
            </a:xfrm>
            <a:prstGeom prst="rect">
              <a:avLst/>
            </a:prstGeom>
            <a:noFill/>
            <a:ln>
              <a:noFill/>
            </a:ln>
          </p:spPr>
        </p:pic>
      </p:grpSp>
      <p:cxnSp>
        <p:nvCxnSpPr>
          <p:cNvPr id="819" name="Google Shape;819;p31"/>
          <p:cNvCxnSpPr/>
          <p:nvPr/>
        </p:nvCxnSpPr>
        <p:spPr>
          <a:xfrm flipH="1">
            <a:off x="8970863" y="990778"/>
            <a:ext cx="32700" cy="3670500"/>
          </a:xfrm>
          <a:prstGeom prst="straightConnector1">
            <a:avLst/>
          </a:prstGeom>
          <a:noFill/>
          <a:ln cap="flat" cmpd="sng" w="19050">
            <a:solidFill>
              <a:schemeClr val="dk2"/>
            </a:solidFill>
            <a:prstDash val="solid"/>
            <a:round/>
            <a:headEnd len="med" w="med" type="none"/>
            <a:tailEnd len="med" w="med" type="none"/>
          </a:ln>
        </p:spPr>
      </p:cxnSp>
      <p:sp>
        <p:nvSpPr>
          <p:cNvPr id="820" name="Google Shape;820;p31"/>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1"/>
          <p:cNvSpPr/>
          <p:nvPr/>
        </p:nvSpPr>
        <p:spPr>
          <a:xfrm>
            <a:off x="9008075" y="4168525"/>
            <a:ext cx="123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1"/>
          <p:cNvSpPr/>
          <p:nvPr/>
        </p:nvSpPr>
        <p:spPr>
          <a:xfrm rot="5400000">
            <a:off x="8990963" y="453782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36350" y="-46025"/>
            <a:ext cx="9255600" cy="441900"/>
            <a:chOff x="-36350" y="-46025"/>
            <a:chExt cx="9255600" cy="441900"/>
          </a:xfrm>
        </p:grpSpPr>
        <p:sp>
          <p:nvSpPr>
            <p:cNvPr id="89" name="Google Shape;89;p14"/>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4"/>
            <p:cNvGrpSpPr/>
            <p:nvPr/>
          </p:nvGrpSpPr>
          <p:grpSpPr>
            <a:xfrm>
              <a:off x="915550" y="40975"/>
              <a:ext cx="360900" cy="268025"/>
              <a:chOff x="763150" y="40975"/>
              <a:chExt cx="360900" cy="268025"/>
            </a:xfrm>
          </p:grpSpPr>
          <p:sp>
            <p:nvSpPr>
              <p:cNvPr id="93" name="Google Shape;93;p14"/>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4"/>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www.caraway.com/home</a:t>
              </a:r>
              <a:endParaRPr/>
            </a:p>
          </p:txBody>
        </p:sp>
        <p:sp>
          <p:nvSpPr>
            <p:cNvPr id="96" name="Google Shape;96;p14"/>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4"/>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98" name="Google Shape;98;p14"/>
          <p:cNvGrpSpPr/>
          <p:nvPr/>
        </p:nvGrpSpPr>
        <p:grpSpPr>
          <a:xfrm>
            <a:off x="136900" y="483975"/>
            <a:ext cx="1380375" cy="415500"/>
            <a:chOff x="136900" y="483975"/>
            <a:chExt cx="1380375" cy="415500"/>
          </a:xfrm>
        </p:grpSpPr>
        <p:pic>
          <p:nvPicPr>
            <p:cNvPr id="99" name="Google Shape;99;p14"/>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00" name="Google Shape;100;p14"/>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01" name="Google Shape;101;p14"/>
          <p:cNvGrpSpPr/>
          <p:nvPr/>
        </p:nvGrpSpPr>
        <p:grpSpPr>
          <a:xfrm>
            <a:off x="3798026" y="431075"/>
            <a:ext cx="1547941" cy="524499"/>
            <a:chOff x="3149526" y="459325"/>
            <a:chExt cx="1547941" cy="524499"/>
          </a:xfrm>
        </p:grpSpPr>
        <p:sp>
          <p:nvSpPr>
            <p:cNvPr id="102" name="Google Shape;102;p14"/>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03" name="Google Shape;103;p14"/>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04" name="Google Shape;104;p14"/>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05" name="Google Shape;105;p14"/>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06" name="Google Shape;106;p14"/>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07" name="Google Shape;107;p14"/>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pic>
        <p:nvPicPr>
          <p:cNvPr id="108" name="Google Shape;108;p14"/>
          <p:cNvPicPr preferRelativeResize="0"/>
          <p:nvPr/>
        </p:nvPicPr>
        <p:blipFill rotWithShape="1">
          <a:blip r:embed="rId6">
            <a:alphaModFix/>
          </a:blip>
          <a:srcRect b="0" l="22281" r="0" t="0"/>
          <a:stretch/>
        </p:blipFill>
        <p:spPr>
          <a:xfrm>
            <a:off x="1609725" y="3430050"/>
            <a:ext cx="1938925" cy="1404500"/>
          </a:xfrm>
          <a:prstGeom prst="rect">
            <a:avLst/>
          </a:prstGeom>
          <a:noFill/>
          <a:ln>
            <a:noFill/>
          </a:ln>
        </p:spPr>
      </p:pic>
      <p:sp>
        <p:nvSpPr>
          <p:cNvPr id="109" name="Google Shape;109;p14"/>
          <p:cNvSpPr txBox="1"/>
          <p:nvPr/>
        </p:nvSpPr>
        <p:spPr>
          <a:xfrm>
            <a:off x="1713388" y="3010850"/>
            <a:ext cx="1731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305252"/>
                </a:solidFill>
                <a:latin typeface="Trebuchet MS"/>
                <a:ea typeface="Trebuchet MS"/>
                <a:cs typeface="Trebuchet MS"/>
                <a:sym typeface="Trebuchet MS"/>
              </a:rPr>
              <a:t>Learn about Sara!</a:t>
            </a:r>
            <a:endParaRPr sz="1500">
              <a:solidFill>
                <a:srgbClr val="305252"/>
              </a:solidFill>
              <a:latin typeface="Trebuchet MS"/>
              <a:ea typeface="Trebuchet MS"/>
              <a:cs typeface="Trebuchet MS"/>
              <a:sym typeface="Trebuchet MS"/>
            </a:endParaRPr>
          </a:p>
        </p:txBody>
      </p:sp>
      <p:sp>
        <p:nvSpPr>
          <p:cNvPr id="110" name="Google Shape;110;p14"/>
          <p:cNvSpPr txBox="1"/>
          <p:nvPr/>
        </p:nvSpPr>
        <p:spPr>
          <a:xfrm>
            <a:off x="3892363" y="3271150"/>
            <a:ext cx="48693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305252"/>
                </a:solidFill>
                <a:latin typeface="Trebuchet MS"/>
                <a:ea typeface="Trebuchet MS"/>
                <a:cs typeface="Trebuchet MS"/>
                <a:sym typeface="Trebuchet MS"/>
              </a:rPr>
              <a:t>Sara is a second-year Computer Science foreign student and is also working part-time as a TA. She struggled to balance her school and personal life while having to work on the side. Caraway helped her find a therapist that could work on her schedule, and give her tips!</a:t>
            </a:r>
            <a:endParaRPr sz="1500">
              <a:solidFill>
                <a:srgbClr val="305252"/>
              </a:solidFill>
              <a:latin typeface="Trebuchet MS"/>
              <a:ea typeface="Trebuchet MS"/>
              <a:cs typeface="Trebuchet MS"/>
              <a:sym typeface="Trebuchet MS"/>
            </a:endParaRPr>
          </a:p>
        </p:txBody>
      </p:sp>
      <p:sp>
        <p:nvSpPr>
          <p:cNvPr id="111" name="Google Shape;111;p14"/>
          <p:cNvSpPr txBox="1"/>
          <p:nvPr/>
        </p:nvSpPr>
        <p:spPr>
          <a:xfrm>
            <a:off x="907450" y="1180188"/>
            <a:ext cx="22932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rgbClr val="305252"/>
                </a:solidFill>
                <a:latin typeface="Trebuchet MS"/>
                <a:ea typeface="Trebuchet MS"/>
                <a:cs typeface="Trebuchet MS"/>
                <a:sym typeface="Trebuchet MS"/>
              </a:rPr>
              <a:t>About </a:t>
            </a:r>
            <a:endParaRPr sz="3100">
              <a:solidFill>
                <a:srgbClr val="305252"/>
              </a:solidFill>
              <a:latin typeface="Trebuchet MS"/>
              <a:ea typeface="Trebuchet MS"/>
              <a:cs typeface="Trebuchet MS"/>
              <a:sym typeface="Trebuchet MS"/>
            </a:endParaRPr>
          </a:p>
          <a:p>
            <a:pPr indent="0" lvl="0" marL="0" rtl="0" algn="ctr">
              <a:spcBef>
                <a:spcPts val="0"/>
              </a:spcBef>
              <a:spcAft>
                <a:spcPts val="0"/>
              </a:spcAft>
              <a:buNone/>
            </a:pPr>
            <a:r>
              <a:rPr lang="en" sz="3100">
                <a:solidFill>
                  <a:srgbClr val="305252"/>
                </a:solidFill>
                <a:latin typeface="Trebuchet MS"/>
                <a:ea typeface="Trebuchet MS"/>
                <a:cs typeface="Trebuchet MS"/>
                <a:sym typeface="Trebuchet MS"/>
              </a:rPr>
              <a:t>Caraway…</a:t>
            </a:r>
            <a:endParaRPr sz="3100">
              <a:solidFill>
                <a:srgbClr val="305252"/>
              </a:solidFill>
              <a:latin typeface="Trebuchet MS"/>
              <a:ea typeface="Trebuchet MS"/>
              <a:cs typeface="Trebuchet MS"/>
              <a:sym typeface="Trebuchet MS"/>
            </a:endParaRPr>
          </a:p>
        </p:txBody>
      </p:sp>
      <p:sp>
        <p:nvSpPr>
          <p:cNvPr id="112" name="Google Shape;112;p14"/>
          <p:cNvSpPr txBox="1"/>
          <p:nvPr/>
        </p:nvSpPr>
        <p:spPr>
          <a:xfrm>
            <a:off x="3367238" y="1080138"/>
            <a:ext cx="48693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305252"/>
                </a:solidFill>
                <a:latin typeface="Trebuchet MS"/>
                <a:ea typeface="Trebuchet MS"/>
                <a:cs typeface="Trebuchet MS"/>
                <a:sym typeface="Trebuchet MS"/>
              </a:rPr>
              <a:t>Many female students don’t have the resources they need to handle their stress through access to therapists. Caraway provides immediate access to these professionals through their app and help with getting virtual appointments</a:t>
            </a:r>
            <a:endParaRPr sz="1500">
              <a:solidFill>
                <a:srgbClr val="305252"/>
              </a:solidFill>
              <a:latin typeface="Trebuchet MS"/>
              <a:ea typeface="Trebuchet MS"/>
              <a:cs typeface="Trebuchet MS"/>
              <a:sym typeface="Trebuchet MS"/>
            </a:endParaRPr>
          </a:p>
        </p:txBody>
      </p:sp>
      <p:cxnSp>
        <p:nvCxnSpPr>
          <p:cNvPr id="113" name="Google Shape;113;p14"/>
          <p:cNvCxnSpPr/>
          <p:nvPr/>
        </p:nvCxnSpPr>
        <p:spPr>
          <a:xfrm>
            <a:off x="528950" y="2749650"/>
            <a:ext cx="7998000" cy="0"/>
          </a:xfrm>
          <a:prstGeom prst="straightConnector1">
            <a:avLst/>
          </a:prstGeom>
          <a:noFill/>
          <a:ln cap="flat" cmpd="sng" w="9525">
            <a:solidFill>
              <a:schemeClr val="dk2"/>
            </a:solidFill>
            <a:prstDash val="solid"/>
            <a:round/>
            <a:headEnd len="med" w="med" type="none"/>
            <a:tailEnd len="med" w="med" type="none"/>
          </a:ln>
        </p:spPr>
      </p:cxnSp>
      <p:sp>
        <p:nvSpPr>
          <p:cNvPr id="114" name="Google Shape;114;p14"/>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9020375" y="19236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 name="Google Shape;117;p14"/>
          <p:cNvCxnSpPr/>
          <p:nvPr/>
        </p:nvCxnSpPr>
        <p:spPr>
          <a:xfrm flipH="1">
            <a:off x="8990963" y="1019628"/>
            <a:ext cx="12600" cy="4114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32"/>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 name="Google Shape;828;p32"/>
          <p:cNvGrpSpPr/>
          <p:nvPr/>
        </p:nvGrpSpPr>
        <p:grpSpPr>
          <a:xfrm>
            <a:off x="-36350" y="-46025"/>
            <a:ext cx="9255600" cy="441900"/>
            <a:chOff x="-36350" y="-46025"/>
            <a:chExt cx="9255600" cy="441900"/>
          </a:xfrm>
        </p:grpSpPr>
        <p:sp>
          <p:nvSpPr>
            <p:cNvPr id="829" name="Google Shape;829;p32"/>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2"/>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2"/>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32"/>
            <p:cNvGrpSpPr/>
            <p:nvPr/>
          </p:nvGrpSpPr>
          <p:grpSpPr>
            <a:xfrm>
              <a:off x="915550" y="40975"/>
              <a:ext cx="360900" cy="268025"/>
              <a:chOff x="763150" y="40975"/>
              <a:chExt cx="360900" cy="268025"/>
            </a:xfrm>
          </p:grpSpPr>
          <p:sp>
            <p:nvSpPr>
              <p:cNvPr id="833" name="Google Shape;833;p32"/>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2"/>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32"/>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www.caraway.com/financial-assistance/students</a:t>
              </a:r>
              <a:endParaRPr/>
            </a:p>
          </p:txBody>
        </p:sp>
        <p:sp>
          <p:nvSpPr>
            <p:cNvPr id="836" name="Google Shape;836;p32"/>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7" name="Google Shape;837;p32"/>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838" name="Google Shape;838;p32"/>
          <p:cNvGrpSpPr/>
          <p:nvPr/>
        </p:nvGrpSpPr>
        <p:grpSpPr>
          <a:xfrm>
            <a:off x="136900" y="483975"/>
            <a:ext cx="1380375" cy="415500"/>
            <a:chOff x="136900" y="483975"/>
            <a:chExt cx="1380375" cy="415500"/>
          </a:xfrm>
        </p:grpSpPr>
        <p:pic>
          <p:nvPicPr>
            <p:cNvPr id="839" name="Google Shape;839;p32"/>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840" name="Google Shape;840;p32"/>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841" name="Google Shape;841;p32"/>
          <p:cNvGrpSpPr/>
          <p:nvPr/>
        </p:nvGrpSpPr>
        <p:grpSpPr>
          <a:xfrm>
            <a:off x="3798026" y="431075"/>
            <a:ext cx="1547941" cy="524499"/>
            <a:chOff x="3149526" y="459325"/>
            <a:chExt cx="1547941" cy="524499"/>
          </a:xfrm>
        </p:grpSpPr>
        <p:sp>
          <p:nvSpPr>
            <p:cNvPr id="842" name="Google Shape;842;p32"/>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843" name="Google Shape;843;p32"/>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844" name="Google Shape;844;p32"/>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845" name="Google Shape;845;p32"/>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846" name="Google Shape;846;p32"/>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847" name="Google Shape;847;p32"/>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848" name="Google Shape;848;p32"/>
          <p:cNvSpPr txBox="1"/>
          <p:nvPr/>
        </p:nvSpPr>
        <p:spPr>
          <a:xfrm>
            <a:off x="1517275" y="1280425"/>
            <a:ext cx="59367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Oswald Medium"/>
                <a:ea typeface="Oswald Medium"/>
                <a:cs typeface="Oswald Medium"/>
                <a:sym typeface="Oswald Medium"/>
              </a:rPr>
              <a:t>Student-Program</a:t>
            </a:r>
            <a:endParaRPr sz="3900">
              <a:solidFill>
                <a:srgbClr val="305252"/>
              </a:solidFill>
              <a:latin typeface="Oswald Medium"/>
              <a:ea typeface="Oswald Medium"/>
              <a:cs typeface="Oswald Medium"/>
              <a:sym typeface="Oswald Medium"/>
            </a:endParaRPr>
          </a:p>
        </p:txBody>
      </p:sp>
      <p:cxnSp>
        <p:nvCxnSpPr>
          <p:cNvPr id="849" name="Google Shape;849;p32"/>
          <p:cNvCxnSpPr/>
          <p:nvPr/>
        </p:nvCxnSpPr>
        <p:spPr>
          <a:xfrm>
            <a:off x="8990963" y="1022028"/>
            <a:ext cx="0" cy="4035900"/>
          </a:xfrm>
          <a:prstGeom prst="straightConnector1">
            <a:avLst/>
          </a:prstGeom>
          <a:noFill/>
          <a:ln cap="flat" cmpd="sng" w="19050">
            <a:solidFill>
              <a:schemeClr val="dk2"/>
            </a:solidFill>
            <a:prstDash val="solid"/>
            <a:round/>
            <a:headEnd len="med" w="med" type="none"/>
            <a:tailEnd len="med" w="med" type="none"/>
          </a:ln>
        </p:spPr>
      </p:cxnSp>
      <p:sp>
        <p:nvSpPr>
          <p:cNvPr id="850" name="Google Shape;850;p32"/>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2"/>
          <p:cNvSpPr/>
          <p:nvPr/>
        </p:nvSpPr>
        <p:spPr>
          <a:xfrm>
            <a:off x="9020375" y="1161650"/>
            <a:ext cx="102600" cy="16011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2"/>
          <p:cNvSpPr/>
          <p:nvPr/>
        </p:nvSpPr>
        <p:spPr>
          <a:xfrm rot="5400000">
            <a:off x="8990963" y="50184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2"/>
          <p:cNvSpPr/>
          <p:nvPr/>
        </p:nvSpPr>
        <p:spPr>
          <a:xfrm>
            <a:off x="136900" y="2204225"/>
            <a:ext cx="8600400" cy="3875400"/>
          </a:xfrm>
          <a:prstGeom prst="roundRect">
            <a:avLst>
              <a:gd fmla="val 16667" name="adj"/>
            </a:avLst>
          </a:prstGeom>
          <a:solidFill>
            <a:srgbClr val="30525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4" name="Google Shape;854;p32"/>
          <p:cNvPicPr preferRelativeResize="0"/>
          <p:nvPr/>
        </p:nvPicPr>
        <p:blipFill rotWithShape="1">
          <a:blip r:embed="rId6">
            <a:alphaModFix/>
          </a:blip>
          <a:srcRect b="0" l="0" r="19354" t="0"/>
          <a:stretch/>
        </p:blipFill>
        <p:spPr>
          <a:xfrm>
            <a:off x="365500" y="2446475"/>
            <a:ext cx="2939976" cy="2429826"/>
          </a:xfrm>
          <a:prstGeom prst="rect">
            <a:avLst/>
          </a:prstGeom>
          <a:noFill/>
          <a:ln>
            <a:noFill/>
          </a:ln>
        </p:spPr>
      </p:pic>
      <p:sp>
        <p:nvSpPr>
          <p:cNvPr id="855" name="Google Shape;855;p32"/>
          <p:cNvSpPr txBox="1"/>
          <p:nvPr/>
        </p:nvSpPr>
        <p:spPr>
          <a:xfrm>
            <a:off x="3706075" y="2476600"/>
            <a:ext cx="4710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Students of certain filing status and age can get different amounts of </a:t>
            </a:r>
            <a:r>
              <a:rPr lang="en" sz="1800">
                <a:solidFill>
                  <a:schemeClr val="lt1"/>
                </a:solidFill>
                <a:latin typeface="Oswald Light"/>
                <a:ea typeface="Oswald Light"/>
                <a:cs typeface="Oswald Light"/>
                <a:sym typeface="Oswald Light"/>
              </a:rPr>
              <a:t>financial</a:t>
            </a:r>
            <a:r>
              <a:rPr lang="en" sz="1800">
                <a:solidFill>
                  <a:schemeClr val="lt1"/>
                </a:solidFill>
                <a:latin typeface="Oswald Light"/>
                <a:ea typeface="Oswald Light"/>
                <a:cs typeface="Oswald Light"/>
                <a:sym typeface="Oswald Light"/>
              </a:rPr>
              <a:t> help based on their eligibility! See below to know what you qualify for, and contact us to see about applying your discount to your first visit!</a:t>
            </a:r>
            <a:endParaRPr sz="1800">
              <a:solidFill>
                <a:schemeClr val="lt1"/>
              </a:solidFill>
              <a:latin typeface="Oswald Light"/>
              <a:ea typeface="Oswald Light"/>
              <a:cs typeface="Oswald Light"/>
              <a:sym typeface="Oswald Light"/>
            </a:endParaRPr>
          </a:p>
        </p:txBody>
      </p:sp>
      <p:graphicFrame>
        <p:nvGraphicFramePr>
          <p:cNvPr id="856" name="Google Shape;856;p32"/>
          <p:cNvGraphicFramePr/>
          <p:nvPr/>
        </p:nvGraphicFramePr>
        <p:xfrm>
          <a:off x="3798025" y="4180675"/>
          <a:ext cx="3000000" cy="3000000"/>
        </p:xfrm>
        <a:graphic>
          <a:graphicData uri="http://schemas.openxmlformats.org/drawingml/2006/table">
            <a:tbl>
              <a:tblPr>
                <a:noFill/>
                <a:tableStyleId>{AF048D83-8883-4E39-861E-5FFAD251AEF0}</a:tableStyleId>
              </a:tblPr>
              <a:tblGrid>
                <a:gridCol w="2209500"/>
                <a:gridCol w="2209500"/>
              </a:tblGrid>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Independent</a:t>
                      </a:r>
                      <a:r>
                        <a:rPr lang="en" sz="1800">
                          <a:solidFill>
                            <a:schemeClr val="lt1"/>
                          </a:solidFill>
                          <a:latin typeface="Oswald Light"/>
                          <a:ea typeface="Oswald Light"/>
                          <a:cs typeface="Oswald Light"/>
                          <a:sym typeface="Oswald Light"/>
                        </a:rPr>
                        <a:t> Student</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$200 off</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Dependent Student</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$100 off</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Seniors</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$50 off additionally</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bl>
          </a:graphicData>
        </a:graphic>
      </p:graphicFrame>
      <p:sp>
        <p:nvSpPr>
          <p:cNvPr id="857" name="Google Shape;857;p32"/>
          <p:cNvSpPr/>
          <p:nvPr/>
        </p:nvSpPr>
        <p:spPr>
          <a:xfrm>
            <a:off x="1061488" y="5095025"/>
            <a:ext cx="1548000" cy="415500"/>
          </a:xfrm>
          <a:prstGeom prst="roundRect">
            <a:avLst>
              <a:gd fmla="val 16667" name="adj"/>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Oswald"/>
                <a:ea typeface="Oswald"/>
                <a:cs typeface="Oswald"/>
                <a:sym typeface="Oswald"/>
              </a:rPr>
              <a:t>Contact Us!</a:t>
            </a:r>
            <a:endParaRPr sz="2000">
              <a:solidFill>
                <a:schemeClr val="lt1"/>
              </a:solidFill>
              <a:latin typeface="Oswald"/>
              <a:ea typeface="Oswald"/>
              <a:cs typeface="Oswald"/>
              <a:sym typeface="Oswa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33"/>
          <p:cNvSpPr txBox="1"/>
          <p:nvPr/>
        </p:nvSpPr>
        <p:spPr>
          <a:xfrm>
            <a:off x="3029253" y="3510150"/>
            <a:ext cx="3085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305252"/>
                </a:solidFill>
                <a:latin typeface="Trebuchet MS"/>
                <a:ea typeface="Trebuchet MS"/>
                <a:cs typeface="Trebuchet MS"/>
                <a:sym typeface="Trebuchet MS"/>
              </a:rPr>
              <a:t>Sign up for our newsletter!</a:t>
            </a:r>
            <a:endParaRPr sz="1500">
              <a:solidFill>
                <a:srgbClr val="305252"/>
              </a:solidFill>
              <a:latin typeface="Trebuchet MS"/>
              <a:ea typeface="Trebuchet MS"/>
              <a:cs typeface="Trebuchet MS"/>
              <a:sym typeface="Trebuchet MS"/>
            </a:endParaRPr>
          </a:p>
        </p:txBody>
      </p:sp>
      <p:sp>
        <p:nvSpPr>
          <p:cNvPr id="863" name="Google Shape;863;p33"/>
          <p:cNvSpPr/>
          <p:nvPr/>
        </p:nvSpPr>
        <p:spPr>
          <a:xfrm>
            <a:off x="4126550" y="4326113"/>
            <a:ext cx="802800" cy="315900"/>
          </a:xfrm>
          <a:prstGeom prst="roundRect">
            <a:avLst>
              <a:gd fmla="val 16667" name="adj"/>
            </a:avLst>
          </a:prstGeom>
          <a:solidFill>
            <a:srgbClr val="BFC8A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3"/>
          <p:cNvSpPr/>
          <p:nvPr/>
        </p:nvSpPr>
        <p:spPr>
          <a:xfrm>
            <a:off x="3191075" y="3928675"/>
            <a:ext cx="27102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rPr>
              <a:t>email</a:t>
            </a:r>
            <a:endParaRPr>
              <a:solidFill>
                <a:srgbClr val="999999"/>
              </a:solidFill>
            </a:endParaRPr>
          </a:p>
        </p:txBody>
      </p:sp>
      <p:sp>
        <p:nvSpPr>
          <p:cNvPr id="865" name="Google Shape;865;p33"/>
          <p:cNvSpPr txBox="1"/>
          <p:nvPr/>
        </p:nvSpPr>
        <p:spPr>
          <a:xfrm>
            <a:off x="4056650" y="427632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9FBFD"/>
                </a:solidFill>
                <a:latin typeface="Trebuchet MS"/>
                <a:ea typeface="Trebuchet MS"/>
                <a:cs typeface="Trebuchet MS"/>
                <a:sym typeface="Trebuchet MS"/>
              </a:rPr>
              <a:t>Submit</a:t>
            </a:r>
            <a:endParaRPr>
              <a:solidFill>
                <a:srgbClr val="F9FBFD"/>
              </a:solidFill>
            </a:endParaRPr>
          </a:p>
        </p:txBody>
      </p:sp>
      <p:grpSp>
        <p:nvGrpSpPr>
          <p:cNvPr id="866" name="Google Shape;866;p33"/>
          <p:cNvGrpSpPr/>
          <p:nvPr/>
        </p:nvGrpSpPr>
        <p:grpSpPr>
          <a:xfrm>
            <a:off x="-55800" y="4695375"/>
            <a:ext cx="9255600" cy="594900"/>
            <a:chOff x="-55800" y="4695375"/>
            <a:chExt cx="9255600" cy="594900"/>
          </a:xfrm>
        </p:grpSpPr>
        <p:sp>
          <p:nvSpPr>
            <p:cNvPr id="867" name="Google Shape;867;p33"/>
            <p:cNvSpPr/>
            <p:nvPr/>
          </p:nvSpPr>
          <p:spPr>
            <a:xfrm>
              <a:off x="-55800" y="46953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3"/>
            <p:cNvSpPr txBox="1"/>
            <p:nvPr/>
          </p:nvSpPr>
          <p:spPr>
            <a:xfrm>
              <a:off x="0" y="4785075"/>
              <a:ext cx="319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rgbClr val="0000FF"/>
                  </a:solidFill>
                  <a:latin typeface="Trebuchet MS"/>
                  <a:ea typeface="Trebuchet MS"/>
                  <a:cs typeface="Trebuchet MS"/>
                  <a:sym typeface="Trebuchet MS"/>
                </a:rPr>
                <a:t>Careers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FAQ</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Contact Us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Press</a:t>
              </a:r>
              <a:endParaRPr sz="1500" u="sng">
                <a:solidFill>
                  <a:srgbClr val="0000FF"/>
                </a:solidFill>
                <a:latin typeface="Trebuchet MS"/>
                <a:ea typeface="Trebuchet MS"/>
                <a:cs typeface="Trebuchet MS"/>
                <a:sym typeface="Trebuchet MS"/>
              </a:endParaRPr>
            </a:p>
          </p:txBody>
        </p:sp>
        <p:pic>
          <p:nvPicPr>
            <p:cNvPr id="869" name="Google Shape;869;p33"/>
            <p:cNvPicPr preferRelativeResize="0"/>
            <p:nvPr/>
          </p:nvPicPr>
          <p:blipFill>
            <a:blip r:embed="rId3">
              <a:alphaModFix/>
            </a:blip>
            <a:stretch>
              <a:fillRect/>
            </a:stretch>
          </p:blipFill>
          <p:spPr>
            <a:xfrm>
              <a:off x="3247850" y="4801350"/>
              <a:ext cx="382950" cy="382950"/>
            </a:xfrm>
            <a:prstGeom prst="rect">
              <a:avLst/>
            </a:prstGeom>
            <a:noFill/>
            <a:ln>
              <a:noFill/>
            </a:ln>
          </p:spPr>
        </p:pic>
        <p:pic>
          <p:nvPicPr>
            <p:cNvPr id="870" name="Google Shape;870;p33"/>
            <p:cNvPicPr preferRelativeResize="0"/>
            <p:nvPr/>
          </p:nvPicPr>
          <p:blipFill>
            <a:blip r:embed="rId4">
              <a:alphaModFix/>
            </a:blip>
            <a:stretch>
              <a:fillRect/>
            </a:stretch>
          </p:blipFill>
          <p:spPr>
            <a:xfrm>
              <a:off x="3708650" y="4801350"/>
              <a:ext cx="382950" cy="382950"/>
            </a:xfrm>
            <a:prstGeom prst="rect">
              <a:avLst/>
            </a:prstGeom>
            <a:noFill/>
            <a:ln>
              <a:noFill/>
            </a:ln>
          </p:spPr>
        </p:pic>
        <p:pic>
          <p:nvPicPr>
            <p:cNvPr id="871" name="Google Shape;871;p33"/>
            <p:cNvPicPr preferRelativeResize="0"/>
            <p:nvPr/>
          </p:nvPicPr>
          <p:blipFill>
            <a:blip r:embed="rId5">
              <a:alphaModFix/>
            </a:blip>
            <a:stretch>
              <a:fillRect/>
            </a:stretch>
          </p:blipFill>
          <p:spPr>
            <a:xfrm>
              <a:off x="4169450" y="4801350"/>
              <a:ext cx="382950" cy="382950"/>
            </a:xfrm>
            <a:prstGeom prst="rect">
              <a:avLst/>
            </a:prstGeom>
            <a:noFill/>
            <a:ln>
              <a:noFill/>
            </a:ln>
          </p:spPr>
        </p:pic>
      </p:grpSp>
      <p:sp>
        <p:nvSpPr>
          <p:cNvPr id="872" name="Google Shape;872;p33"/>
          <p:cNvSpPr/>
          <p:nvPr/>
        </p:nvSpPr>
        <p:spPr>
          <a:xfrm>
            <a:off x="136900" y="-310375"/>
            <a:ext cx="8600400" cy="3556800"/>
          </a:xfrm>
          <a:prstGeom prst="roundRect">
            <a:avLst>
              <a:gd fmla="val 16667" name="adj"/>
            </a:avLst>
          </a:prstGeom>
          <a:solidFill>
            <a:srgbClr val="30525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3" name="Google Shape;873;p33"/>
          <p:cNvPicPr preferRelativeResize="0"/>
          <p:nvPr/>
        </p:nvPicPr>
        <p:blipFill rotWithShape="1">
          <a:blip r:embed="rId6">
            <a:alphaModFix/>
          </a:blip>
          <a:srcRect b="0" l="0" r="19354" t="0"/>
          <a:stretch/>
        </p:blipFill>
        <p:spPr>
          <a:xfrm>
            <a:off x="365500" y="-68125"/>
            <a:ext cx="2939976" cy="2429826"/>
          </a:xfrm>
          <a:prstGeom prst="rect">
            <a:avLst/>
          </a:prstGeom>
          <a:noFill/>
          <a:ln>
            <a:noFill/>
          </a:ln>
        </p:spPr>
      </p:pic>
      <p:sp>
        <p:nvSpPr>
          <p:cNvPr id="874" name="Google Shape;874;p33"/>
          <p:cNvSpPr txBox="1"/>
          <p:nvPr/>
        </p:nvSpPr>
        <p:spPr>
          <a:xfrm>
            <a:off x="3706075" y="-38000"/>
            <a:ext cx="4710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Students of certain filing status and age can get different amounts of financial help based on their eligibility! See below to know what you qualify for, and contact us to see about applying your discount to your first visit!</a:t>
            </a:r>
            <a:endParaRPr sz="1800">
              <a:solidFill>
                <a:schemeClr val="lt1"/>
              </a:solidFill>
              <a:latin typeface="Oswald Light"/>
              <a:ea typeface="Oswald Light"/>
              <a:cs typeface="Oswald Light"/>
              <a:sym typeface="Oswald Light"/>
            </a:endParaRPr>
          </a:p>
        </p:txBody>
      </p:sp>
      <p:graphicFrame>
        <p:nvGraphicFramePr>
          <p:cNvPr id="875" name="Google Shape;875;p33"/>
          <p:cNvGraphicFramePr/>
          <p:nvPr/>
        </p:nvGraphicFramePr>
        <p:xfrm>
          <a:off x="3798025" y="1742275"/>
          <a:ext cx="3000000" cy="3000000"/>
        </p:xfrm>
        <a:graphic>
          <a:graphicData uri="http://schemas.openxmlformats.org/drawingml/2006/table">
            <a:tbl>
              <a:tblPr>
                <a:noFill/>
                <a:tableStyleId>{AF048D83-8883-4E39-861E-5FFAD251AEF0}</a:tableStyleId>
              </a:tblPr>
              <a:tblGrid>
                <a:gridCol w="2209500"/>
                <a:gridCol w="2209500"/>
              </a:tblGrid>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Independent Student</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$200 off</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Dependent Student</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$100 off</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Seniors</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$50 off additionally</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bl>
          </a:graphicData>
        </a:graphic>
      </p:graphicFrame>
      <p:sp>
        <p:nvSpPr>
          <p:cNvPr id="876" name="Google Shape;876;p33"/>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 name="Google Shape;877;p33"/>
          <p:cNvGrpSpPr/>
          <p:nvPr/>
        </p:nvGrpSpPr>
        <p:grpSpPr>
          <a:xfrm>
            <a:off x="-36350" y="-46025"/>
            <a:ext cx="9255600" cy="441900"/>
            <a:chOff x="-36350" y="-46025"/>
            <a:chExt cx="9255600" cy="441900"/>
          </a:xfrm>
        </p:grpSpPr>
        <p:sp>
          <p:nvSpPr>
            <p:cNvPr id="878" name="Google Shape;878;p33"/>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3"/>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3"/>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 name="Google Shape;881;p33"/>
            <p:cNvGrpSpPr/>
            <p:nvPr/>
          </p:nvGrpSpPr>
          <p:grpSpPr>
            <a:xfrm>
              <a:off x="915550" y="40975"/>
              <a:ext cx="360900" cy="268025"/>
              <a:chOff x="763150" y="40975"/>
              <a:chExt cx="360900" cy="268025"/>
            </a:xfrm>
          </p:grpSpPr>
          <p:sp>
            <p:nvSpPr>
              <p:cNvPr id="882" name="Google Shape;882;p33"/>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3"/>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 name="Google Shape;884;p33"/>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www.caraway.com/financial-assistance/students</a:t>
              </a:r>
              <a:endParaRPr/>
            </a:p>
          </p:txBody>
        </p:sp>
        <p:sp>
          <p:nvSpPr>
            <p:cNvPr id="885" name="Google Shape;885;p33"/>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6" name="Google Shape;886;p33"/>
            <p:cNvPicPr preferRelativeResize="0"/>
            <p:nvPr/>
          </p:nvPicPr>
          <p:blipFill>
            <a:blip r:embed="rId7">
              <a:alphaModFix/>
            </a:blip>
            <a:stretch>
              <a:fillRect/>
            </a:stretch>
          </p:blipFill>
          <p:spPr>
            <a:xfrm>
              <a:off x="7829425" y="130075"/>
              <a:ext cx="135000" cy="135000"/>
            </a:xfrm>
            <a:prstGeom prst="rect">
              <a:avLst/>
            </a:prstGeom>
            <a:noFill/>
            <a:ln>
              <a:noFill/>
            </a:ln>
          </p:spPr>
        </p:pic>
      </p:grpSp>
      <p:grpSp>
        <p:nvGrpSpPr>
          <p:cNvPr id="887" name="Google Shape;887;p33"/>
          <p:cNvGrpSpPr/>
          <p:nvPr/>
        </p:nvGrpSpPr>
        <p:grpSpPr>
          <a:xfrm>
            <a:off x="136900" y="483975"/>
            <a:ext cx="1380375" cy="415500"/>
            <a:chOff x="136900" y="483975"/>
            <a:chExt cx="1380375" cy="415500"/>
          </a:xfrm>
        </p:grpSpPr>
        <p:pic>
          <p:nvPicPr>
            <p:cNvPr id="888" name="Google Shape;888;p33"/>
            <p:cNvPicPr preferRelativeResize="0"/>
            <p:nvPr/>
          </p:nvPicPr>
          <p:blipFill>
            <a:blip r:embed="rId8">
              <a:alphaModFix/>
            </a:blip>
            <a:stretch>
              <a:fillRect/>
            </a:stretch>
          </p:blipFill>
          <p:spPr>
            <a:xfrm>
              <a:off x="136900" y="557775"/>
              <a:ext cx="267900" cy="267900"/>
            </a:xfrm>
            <a:prstGeom prst="rect">
              <a:avLst/>
            </a:prstGeom>
            <a:noFill/>
            <a:ln>
              <a:noFill/>
            </a:ln>
          </p:spPr>
        </p:pic>
        <p:sp>
          <p:nvSpPr>
            <p:cNvPr id="889" name="Google Shape;889;p33"/>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890" name="Google Shape;890;p33"/>
          <p:cNvGrpSpPr/>
          <p:nvPr/>
        </p:nvGrpSpPr>
        <p:grpSpPr>
          <a:xfrm>
            <a:off x="3798026" y="431075"/>
            <a:ext cx="1547941" cy="524499"/>
            <a:chOff x="3149526" y="459325"/>
            <a:chExt cx="1547941" cy="524499"/>
          </a:xfrm>
        </p:grpSpPr>
        <p:sp>
          <p:nvSpPr>
            <p:cNvPr id="891" name="Google Shape;891;p33"/>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892" name="Google Shape;892;p33"/>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893" name="Google Shape;893;p33"/>
          <p:cNvPicPr preferRelativeResize="0"/>
          <p:nvPr/>
        </p:nvPicPr>
        <p:blipFill>
          <a:blip r:embed="rId9">
            <a:alphaModFix/>
          </a:blip>
          <a:stretch>
            <a:fillRect/>
          </a:stretch>
        </p:blipFill>
        <p:spPr>
          <a:xfrm>
            <a:off x="8164550" y="394275"/>
            <a:ext cx="789100" cy="594900"/>
          </a:xfrm>
          <a:prstGeom prst="rect">
            <a:avLst/>
          </a:prstGeom>
          <a:noFill/>
          <a:ln>
            <a:noFill/>
          </a:ln>
        </p:spPr>
      </p:pic>
      <p:sp>
        <p:nvSpPr>
          <p:cNvPr id="894" name="Google Shape;894;p33"/>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895" name="Google Shape;895;p33"/>
          <p:cNvPicPr preferRelativeResize="0"/>
          <p:nvPr/>
        </p:nvPicPr>
        <p:blipFill>
          <a:blip r:embed="rId9">
            <a:alphaModFix/>
          </a:blip>
          <a:stretch>
            <a:fillRect/>
          </a:stretch>
        </p:blipFill>
        <p:spPr>
          <a:xfrm>
            <a:off x="7193700" y="429475"/>
            <a:ext cx="789100" cy="524500"/>
          </a:xfrm>
          <a:prstGeom prst="rect">
            <a:avLst/>
          </a:prstGeom>
          <a:noFill/>
          <a:ln>
            <a:noFill/>
          </a:ln>
        </p:spPr>
      </p:pic>
      <p:sp>
        <p:nvSpPr>
          <p:cNvPr id="896" name="Google Shape;896;p33"/>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cxnSp>
        <p:nvCxnSpPr>
          <p:cNvPr id="897" name="Google Shape;897;p33"/>
          <p:cNvCxnSpPr>
            <a:stCxn id="898" idx="0"/>
            <a:endCxn id="899" idx="1"/>
          </p:cNvCxnSpPr>
          <p:nvPr/>
        </p:nvCxnSpPr>
        <p:spPr>
          <a:xfrm>
            <a:off x="8990963" y="1098228"/>
            <a:ext cx="29400" cy="2540400"/>
          </a:xfrm>
          <a:prstGeom prst="straightConnector1">
            <a:avLst/>
          </a:prstGeom>
          <a:noFill/>
          <a:ln cap="flat" cmpd="sng" w="19050">
            <a:solidFill>
              <a:schemeClr val="dk2"/>
            </a:solidFill>
            <a:prstDash val="solid"/>
            <a:round/>
            <a:headEnd len="med" w="med" type="none"/>
            <a:tailEnd len="med" w="med" type="none"/>
          </a:ln>
        </p:spPr>
      </p:cxnSp>
      <p:sp>
        <p:nvSpPr>
          <p:cNvPr id="898" name="Google Shape;898;p33"/>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3"/>
          <p:cNvSpPr/>
          <p:nvPr/>
        </p:nvSpPr>
        <p:spPr>
          <a:xfrm>
            <a:off x="9020375" y="2838050"/>
            <a:ext cx="102600" cy="16011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3"/>
          <p:cNvSpPr/>
          <p:nvPr/>
        </p:nvSpPr>
        <p:spPr>
          <a:xfrm rot="5400000">
            <a:off x="8990963" y="44850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3"/>
          <p:cNvSpPr/>
          <p:nvPr/>
        </p:nvSpPr>
        <p:spPr>
          <a:xfrm>
            <a:off x="1061488" y="2635325"/>
            <a:ext cx="1548000" cy="415500"/>
          </a:xfrm>
          <a:prstGeom prst="roundRect">
            <a:avLst>
              <a:gd fmla="val 16667" name="adj"/>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Oswald"/>
                <a:ea typeface="Oswald"/>
                <a:cs typeface="Oswald"/>
                <a:sym typeface="Oswald"/>
              </a:rPr>
              <a:t>Contact Us!</a:t>
            </a:r>
            <a:endParaRPr sz="2000">
              <a:solidFill>
                <a:schemeClr val="lt1"/>
              </a:solidFill>
              <a:latin typeface="Oswald"/>
              <a:ea typeface="Oswald"/>
              <a:cs typeface="Oswald"/>
              <a:sym typeface="Oswa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34"/>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7" name="Google Shape;907;p34"/>
          <p:cNvGrpSpPr/>
          <p:nvPr/>
        </p:nvGrpSpPr>
        <p:grpSpPr>
          <a:xfrm>
            <a:off x="-36350" y="-46025"/>
            <a:ext cx="9255600" cy="441900"/>
            <a:chOff x="-36350" y="-46025"/>
            <a:chExt cx="9255600" cy="441900"/>
          </a:xfrm>
        </p:grpSpPr>
        <p:sp>
          <p:nvSpPr>
            <p:cNvPr id="908" name="Google Shape;908;p34"/>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4"/>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4"/>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 name="Google Shape;911;p34"/>
            <p:cNvGrpSpPr/>
            <p:nvPr/>
          </p:nvGrpSpPr>
          <p:grpSpPr>
            <a:xfrm>
              <a:off x="915550" y="40975"/>
              <a:ext cx="360900" cy="268025"/>
              <a:chOff x="763150" y="40975"/>
              <a:chExt cx="360900" cy="268025"/>
            </a:xfrm>
          </p:grpSpPr>
          <p:sp>
            <p:nvSpPr>
              <p:cNvPr id="912" name="Google Shape;912;p34"/>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4"/>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 name="Google Shape;914;p34"/>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www.caraway.com/financial-assistance/families</a:t>
              </a:r>
              <a:endParaRPr/>
            </a:p>
          </p:txBody>
        </p:sp>
        <p:sp>
          <p:nvSpPr>
            <p:cNvPr id="915" name="Google Shape;915;p34"/>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6" name="Google Shape;916;p34"/>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917" name="Google Shape;917;p34"/>
          <p:cNvGrpSpPr/>
          <p:nvPr/>
        </p:nvGrpSpPr>
        <p:grpSpPr>
          <a:xfrm>
            <a:off x="136900" y="483975"/>
            <a:ext cx="1380375" cy="415500"/>
            <a:chOff x="136900" y="483975"/>
            <a:chExt cx="1380375" cy="415500"/>
          </a:xfrm>
        </p:grpSpPr>
        <p:pic>
          <p:nvPicPr>
            <p:cNvPr id="918" name="Google Shape;918;p34"/>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919" name="Google Shape;919;p34"/>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920" name="Google Shape;920;p34"/>
          <p:cNvGrpSpPr/>
          <p:nvPr/>
        </p:nvGrpSpPr>
        <p:grpSpPr>
          <a:xfrm>
            <a:off x="3798026" y="431075"/>
            <a:ext cx="1547941" cy="524499"/>
            <a:chOff x="3149526" y="459325"/>
            <a:chExt cx="1547941" cy="524499"/>
          </a:xfrm>
        </p:grpSpPr>
        <p:sp>
          <p:nvSpPr>
            <p:cNvPr id="921" name="Google Shape;921;p34"/>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922" name="Google Shape;922;p34"/>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923" name="Google Shape;923;p34"/>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924" name="Google Shape;924;p34"/>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925" name="Google Shape;925;p34"/>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926" name="Google Shape;926;p34"/>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927" name="Google Shape;927;p34"/>
          <p:cNvSpPr txBox="1"/>
          <p:nvPr/>
        </p:nvSpPr>
        <p:spPr>
          <a:xfrm>
            <a:off x="1517275" y="1280425"/>
            <a:ext cx="59367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Oswald Medium"/>
                <a:ea typeface="Oswald Medium"/>
                <a:cs typeface="Oswald Medium"/>
                <a:sym typeface="Oswald Medium"/>
              </a:rPr>
              <a:t>Family-Program</a:t>
            </a:r>
            <a:endParaRPr sz="3900">
              <a:solidFill>
                <a:srgbClr val="305252"/>
              </a:solidFill>
              <a:latin typeface="Oswald Medium"/>
              <a:ea typeface="Oswald Medium"/>
              <a:cs typeface="Oswald Medium"/>
              <a:sym typeface="Oswald Medium"/>
            </a:endParaRPr>
          </a:p>
        </p:txBody>
      </p:sp>
      <p:cxnSp>
        <p:nvCxnSpPr>
          <p:cNvPr id="928" name="Google Shape;928;p34"/>
          <p:cNvCxnSpPr/>
          <p:nvPr/>
        </p:nvCxnSpPr>
        <p:spPr>
          <a:xfrm>
            <a:off x="8990963" y="1022028"/>
            <a:ext cx="0" cy="4035900"/>
          </a:xfrm>
          <a:prstGeom prst="straightConnector1">
            <a:avLst/>
          </a:prstGeom>
          <a:noFill/>
          <a:ln cap="flat" cmpd="sng" w="19050">
            <a:solidFill>
              <a:schemeClr val="dk2"/>
            </a:solidFill>
            <a:prstDash val="solid"/>
            <a:round/>
            <a:headEnd len="med" w="med" type="none"/>
            <a:tailEnd len="med" w="med" type="none"/>
          </a:ln>
        </p:spPr>
      </p:cxnSp>
      <p:sp>
        <p:nvSpPr>
          <p:cNvPr id="929" name="Google Shape;929;p34"/>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4"/>
          <p:cNvSpPr/>
          <p:nvPr/>
        </p:nvSpPr>
        <p:spPr>
          <a:xfrm>
            <a:off x="9020375" y="1161650"/>
            <a:ext cx="102600" cy="13716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4"/>
          <p:cNvSpPr/>
          <p:nvPr/>
        </p:nvSpPr>
        <p:spPr>
          <a:xfrm rot="5400000">
            <a:off x="8990963" y="50184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4"/>
          <p:cNvSpPr/>
          <p:nvPr/>
        </p:nvSpPr>
        <p:spPr>
          <a:xfrm>
            <a:off x="136900" y="2204225"/>
            <a:ext cx="8600400" cy="3875400"/>
          </a:xfrm>
          <a:prstGeom prst="roundRect">
            <a:avLst>
              <a:gd fmla="val 16667" name="adj"/>
            </a:avLst>
          </a:prstGeom>
          <a:solidFill>
            <a:srgbClr val="30525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4"/>
          <p:cNvSpPr txBox="1"/>
          <p:nvPr/>
        </p:nvSpPr>
        <p:spPr>
          <a:xfrm>
            <a:off x="3706075" y="2476600"/>
            <a:ext cx="4710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Families of different sizes and financial situations can see about getting different amounts of financial aid. Mother must qualify as a college student, whether full or part-time. </a:t>
            </a:r>
            <a:r>
              <a:rPr lang="en" sz="1800">
                <a:solidFill>
                  <a:schemeClr val="lt1"/>
                </a:solidFill>
                <a:latin typeface="Oswald Light"/>
                <a:ea typeface="Oswald Light"/>
                <a:cs typeface="Oswald Light"/>
                <a:sym typeface="Oswald Light"/>
              </a:rPr>
              <a:t>See below to know what you qualify for, and contact us to see about applying your discount to your first visit!</a:t>
            </a:r>
            <a:endParaRPr sz="1800">
              <a:solidFill>
                <a:schemeClr val="lt1"/>
              </a:solidFill>
              <a:latin typeface="Oswald Light"/>
              <a:ea typeface="Oswald Light"/>
              <a:cs typeface="Oswald Light"/>
              <a:sym typeface="Oswald Light"/>
            </a:endParaRPr>
          </a:p>
        </p:txBody>
      </p:sp>
      <p:graphicFrame>
        <p:nvGraphicFramePr>
          <p:cNvPr id="934" name="Google Shape;934;p34"/>
          <p:cNvGraphicFramePr/>
          <p:nvPr/>
        </p:nvGraphicFramePr>
        <p:xfrm>
          <a:off x="3798025" y="4409275"/>
          <a:ext cx="3000000" cy="3000000"/>
        </p:xfrm>
        <a:graphic>
          <a:graphicData uri="http://schemas.openxmlformats.org/drawingml/2006/table">
            <a:tbl>
              <a:tblPr>
                <a:noFill/>
                <a:tableStyleId>{AF048D83-8883-4E39-861E-5FFAD251AEF0}</a:tableStyleId>
              </a:tblPr>
              <a:tblGrid>
                <a:gridCol w="2209500"/>
                <a:gridCol w="2209500"/>
              </a:tblGrid>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Family of 5 (all under 30)</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$300 off</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Family of 4 (all under 30)</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$250 off</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Family of 3 (all under 30)</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$200</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bl>
          </a:graphicData>
        </a:graphic>
      </p:graphicFrame>
      <p:pic>
        <p:nvPicPr>
          <p:cNvPr id="935" name="Google Shape;935;p34"/>
          <p:cNvPicPr preferRelativeResize="0"/>
          <p:nvPr/>
        </p:nvPicPr>
        <p:blipFill rotWithShape="1">
          <a:blip r:embed="rId6">
            <a:alphaModFix/>
          </a:blip>
          <a:srcRect b="0" l="8850" r="0" t="0"/>
          <a:stretch/>
        </p:blipFill>
        <p:spPr>
          <a:xfrm>
            <a:off x="365250" y="2950075"/>
            <a:ext cx="3084450" cy="2253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35"/>
          <p:cNvSpPr txBox="1"/>
          <p:nvPr/>
        </p:nvSpPr>
        <p:spPr>
          <a:xfrm>
            <a:off x="3029253" y="3510150"/>
            <a:ext cx="3085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305252"/>
                </a:solidFill>
                <a:latin typeface="Trebuchet MS"/>
                <a:ea typeface="Trebuchet MS"/>
                <a:cs typeface="Trebuchet MS"/>
                <a:sym typeface="Trebuchet MS"/>
              </a:rPr>
              <a:t>Sign up for our newsletter!</a:t>
            </a:r>
            <a:endParaRPr sz="1500">
              <a:solidFill>
                <a:srgbClr val="305252"/>
              </a:solidFill>
              <a:latin typeface="Trebuchet MS"/>
              <a:ea typeface="Trebuchet MS"/>
              <a:cs typeface="Trebuchet MS"/>
              <a:sym typeface="Trebuchet MS"/>
            </a:endParaRPr>
          </a:p>
        </p:txBody>
      </p:sp>
      <p:sp>
        <p:nvSpPr>
          <p:cNvPr id="941" name="Google Shape;941;p35"/>
          <p:cNvSpPr/>
          <p:nvPr/>
        </p:nvSpPr>
        <p:spPr>
          <a:xfrm>
            <a:off x="4126550" y="4326113"/>
            <a:ext cx="802800" cy="315900"/>
          </a:xfrm>
          <a:prstGeom prst="roundRect">
            <a:avLst>
              <a:gd fmla="val 16667" name="adj"/>
            </a:avLst>
          </a:prstGeom>
          <a:solidFill>
            <a:srgbClr val="BFC8A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5"/>
          <p:cNvSpPr/>
          <p:nvPr/>
        </p:nvSpPr>
        <p:spPr>
          <a:xfrm>
            <a:off x="3191075" y="3928675"/>
            <a:ext cx="27102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rPr>
              <a:t>email</a:t>
            </a:r>
            <a:endParaRPr>
              <a:solidFill>
                <a:srgbClr val="999999"/>
              </a:solidFill>
            </a:endParaRPr>
          </a:p>
        </p:txBody>
      </p:sp>
      <p:sp>
        <p:nvSpPr>
          <p:cNvPr id="943" name="Google Shape;943;p35"/>
          <p:cNvSpPr txBox="1"/>
          <p:nvPr/>
        </p:nvSpPr>
        <p:spPr>
          <a:xfrm>
            <a:off x="4056650" y="427632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9FBFD"/>
                </a:solidFill>
                <a:latin typeface="Trebuchet MS"/>
                <a:ea typeface="Trebuchet MS"/>
                <a:cs typeface="Trebuchet MS"/>
                <a:sym typeface="Trebuchet MS"/>
              </a:rPr>
              <a:t>Submit</a:t>
            </a:r>
            <a:endParaRPr>
              <a:solidFill>
                <a:srgbClr val="F9FBFD"/>
              </a:solidFill>
            </a:endParaRPr>
          </a:p>
        </p:txBody>
      </p:sp>
      <p:grpSp>
        <p:nvGrpSpPr>
          <p:cNvPr id="944" name="Google Shape;944;p35"/>
          <p:cNvGrpSpPr/>
          <p:nvPr/>
        </p:nvGrpSpPr>
        <p:grpSpPr>
          <a:xfrm>
            <a:off x="-55800" y="4695375"/>
            <a:ext cx="9255600" cy="594900"/>
            <a:chOff x="-55800" y="4695375"/>
            <a:chExt cx="9255600" cy="594900"/>
          </a:xfrm>
        </p:grpSpPr>
        <p:sp>
          <p:nvSpPr>
            <p:cNvPr id="945" name="Google Shape;945;p35"/>
            <p:cNvSpPr/>
            <p:nvPr/>
          </p:nvSpPr>
          <p:spPr>
            <a:xfrm>
              <a:off x="-55800" y="46953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5"/>
            <p:cNvSpPr txBox="1"/>
            <p:nvPr/>
          </p:nvSpPr>
          <p:spPr>
            <a:xfrm>
              <a:off x="0" y="4785075"/>
              <a:ext cx="319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rgbClr val="0000FF"/>
                  </a:solidFill>
                  <a:latin typeface="Trebuchet MS"/>
                  <a:ea typeface="Trebuchet MS"/>
                  <a:cs typeface="Trebuchet MS"/>
                  <a:sym typeface="Trebuchet MS"/>
                </a:rPr>
                <a:t>Careers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FAQ</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Contact Us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Press</a:t>
              </a:r>
              <a:endParaRPr sz="1500" u="sng">
                <a:solidFill>
                  <a:srgbClr val="0000FF"/>
                </a:solidFill>
                <a:latin typeface="Trebuchet MS"/>
                <a:ea typeface="Trebuchet MS"/>
                <a:cs typeface="Trebuchet MS"/>
                <a:sym typeface="Trebuchet MS"/>
              </a:endParaRPr>
            </a:p>
          </p:txBody>
        </p:sp>
        <p:pic>
          <p:nvPicPr>
            <p:cNvPr id="947" name="Google Shape;947;p35"/>
            <p:cNvPicPr preferRelativeResize="0"/>
            <p:nvPr/>
          </p:nvPicPr>
          <p:blipFill>
            <a:blip r:embed="rId3">
              <a:alphaModFix/>
            </a:blip>
            <a:stretch>
              <a:fillRect/>
            </a:stretch>
          </p:blipFill>
          <p:spPr>
            <a:xfrm>
              <a:off x="3247850" y="4801350"/>
              <a:ext cx="382950" cy="382950"/>
            </a:xfrm>
            <a:prstGeom prst="rect">
              <a:avLst/>
            </a:prstGeom>
            <a:noFill/>
            <a:ln>
              <a:noFill/>
            </a:ln>
          </p:spPr>
        </p:pic>
        <p:pic>
          <p:nvPicPr>
            <p:cNvPr id="948" name="Google Shape;948;p35"/>
            <p:cNvPicPr preferRelativeResize="0"/>
            <p:nvPr/>
          </p:nvPicPr>
          <p:blipFill>
            <a:blip r:embed="rId4">
              <a:alphaModFix/>
            </a:blip>
            <a:stretch>
              <a:fillRect/>
            </a:stretch>
          </p:blipFill>
          <p:spPr>
            <a:xfrm>
              <a:off x="3708650" y="4801350"/>
              <a:ext cx="382950" cy="382950"/>
            </a:xfrm>
            <a:prstGeom prst="rect">
              <a:avLst/>
            </a:prstGeom>
            <a:noFill/>
            <a:ln>
              <a:noFill/>
            </a:ln>
          </p:spPr>
        </p:pic>
        <p:pic>
          <p:nvPicPr>
            <p:cNvPr id="949" name="Google Shape;949;p35"/>
            <p:cNvPicPr preferRelativeResize="0"/>
            <p:nvPr/>
          </p:nvPicPr>
          <p:blipFill>
            <a:blip r:embed="rId5">
              <a:alphaModFix/>
            </a:blip>
            <a:stretch>
              <a:fillRect/>
            </a:stretch>
          </p:blipFill>
          <p:spPr>
            <a:xfrm>
              <a:off x="4169450" y="4801350"/>
              <a:ext cx="382950" cy="382950"/>
            </a:xfrm>
            <a:prstGeom prst="rect">
              <a:avLst/>
            </a:prstGeom>
            <a:noFill/>
            <a:ln>
              <a:noFill/>
            </a:ln>
          </p:spPr>
        </p:pic>
      </p:grpSp>
      <p:sp>
        <p:nvSpPr>
          <p:cNvPr id="950" name="Google Shape;950;p35"/>
          <p:cNvSpPr/>
          <p:nvPr/>
        </p:nvSpPr>
        <p:spPr>
          <a:xfrm>
            <a:off x="136900" y="-615175"/>
            <a:ext cx="8600400" cy="3875400"/>
          </a:xfrm>
          <a:prstGeom prst="roundRect">
            <a:avLst>
              <a:gd fmla="val 16667" name="adj"/>
            </a:avLst>
          </a:prstGeom>
          <a:solidFill>
            <a:srgbClr val="30525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5"/>
          <p:cNvSpPr txBox="1"/>
          <p:nvPr/>
        </p:nvSpPr>
        <p:spPr>
          <a:xfrm>
            <a:off x="3706075" y="-342800"/>
            <a:ext cx="4710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Families of different sizes and financial situations can see about getting different amounts of financial aid. Mother must qualify as a college student, whether full or part-time. See below to know what you qualify for, and contact us to see about applying your discount to your first visit!</a:t>
            </a:r>
            <a:endParaRPr sz="1800">
              <a:solidFill>
                <a:schemeClr val="lt1"/>
              </a:solidFill>
              <a:latin typeface="Oswald Light"/>
              <a:ea typeface="Oswald Light"/>
              <a:cs typeface="Oswald Light"/>
              <a:sym typeface="Oswald Light"/>
            </a:endParaRPr>
          </a:p>
        </p:txBody>
      </p:sp>
      <p:graphicFrame>
        <p:nvGraphicFramePr>
          <p:cNvPr id="952" name="Google Shape;952;p35"/>
          <p:cNvGraphicFramePr/>
          <p:nvPr/>
        </p:nvGraphicFramePr>
        <p:xfrm>
          <a:off x="3798025" y="1589875"/>
          <a:ext cx="3000000" cy="3000000"/>
        </p:xfrm>
        <a:graphic>
          <a:graphicData uri="http://schemas.openxmlformats.org/drawingml/2006/table">
            <a:tbl>
              <a:tblPr>
                <a:noFill/>
                <a:tableStyleId>{AF048D83-8883-4E39-861E-5FFAD251AEF0}</a:tableStyleId>
              </a:tblPr>
              <a:tblGrid>
                <a:gridCol w="2209500"/>
                <a:gridCol w="2209500"/>
              </a:tblGrid>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Family of 5 (all under 30)</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$300 off</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Family of 4 (all under 30)</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$250 off</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Family of 3 (all under 30)</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$200</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bl>
          </a:graphicData>
        </a:graphic>
      </p:graphicFrame>
      <p:pic>
        <p:nvPicPr>
          <p:cNvPr id="953" name="Google Shape;953;p35"/>
          <p:cNvPicPr preferRelativeResize="0"/>
          <p:nvPr/>
        </p:nvPicPr>
        <p:blipFill rotWithShape="1">
          <a:blip r:embed="rId6">
            <a:alphaModFix/>
          </a:blip>
          <a:srcRect b="0" l="8850" r="0" t="0"/>
          <a:stretch/>
        </p:blipFill>
        <p:spPr>
          <a:xfrm>
            <a:off x="365250" y="130675"/>
            <a:ext cx="3084450" cy="2253825"/>
          </a:xfrm>
          <a:prstGeom prst="rect">
            <a:avLst/>
          </a:prstGeom>
          <a:noFill/>
          <a:ln>
            <a:noFill/>
          </a:ln>
        </p:spPr>
      </p:pic>
      <p:sp>
        <p:nvSpPr>
          <p:cNvPr id="954" name="Google Shape;954;p35"/>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5" name="Google Shape;955;p35"/>
          <p:cNvGrpSpPr/>
          <p:nvPr/>
        </p:nvGrpSpPr>
        <p:grpSpPr>
          <a:xfrm>
            <a:off x="-36350" y="-46025"/>
            <a:ext cx="9255600" cy="441900"/>
            <a:chOff x="-36350" y="-46025"/>
            <a:chExt cx="9255600" cy="441900"/>
          </a:xfrm>
        </p:grpSpPr>
        <p:sp>
          <p:nvSpPr>
            <p:cNvPr id="956" name="Google Shape;956;p35"/>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5"/>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5"/>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 name="Google Shape;959;p35"/>
            <p:cNvGrpSpPr/>
            <p:nvPr/>
          </p:nvGrpSpPr>
          <p:grpSpPr>
            <a:xfrm>
              <a:off x="915550" y="40975"/>
              <a:ext cx="360900" cy="268025"/>
              <a:chOff x="763150" y="40975"/>
              <a:chExt cx="360900" cy="268025"/>
            </a:xfrm>
          </p:grpSpPr>
          <p:sp>
            <p:nvSpPr>
              <p:cNvPr id="960" name="Google Shape;960;p35"/>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5"/>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2" name="Google Shape;962;p35"/>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www.caraway.com/financial-assistance/families</a:t>
              </a:r>
              <a:endParaRPr/>
            </a:p>
          </p:txBody>
        </p:sp>
        <p:sp>
          <p:nvSpPr>
            <p:cNvPr id="963" name="Google Shape;963;p35"/>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4" name="Google Shape;964;p35"/>
            <p:cNvPicPr preferRelativeResize="0"/>
            <p:nvPr/>
          </p:nvPicPr>
          <p:blipFill>
            <a:blip r:embed="rId7">
              <a:alphaModFix/>
            </a:blip>
            <a:stretch>
              <a:fillRect/>
            </a:stretch>
          </p:blipFill>
          <p:spPr>
            <a:xfrm>
              <a:off x="7829425" y="130075"/>
              <a:ext cx="135000" cy="135000"/>
            </a:xfrm>
            <a:prstGeom prst="rect">
              <a:avLst/>
            </a:prstGeom>
            <a:noFill/>
            <a:ln>
              <a:noFill/>
            </a:ln>
          </p:spPr>
        </p:pic>
      </p:grpSp>
      <p:grpSp>
        <p:nvGrpSpPr>
          <p:cNvPr id="965" name="Google Shape;965;p35"/>
          <p:cNvGrpSpPr/>
          <p:nvPr/>
        </p:nvGrpSpPr>
        <p:grpSpPr>
          <a:xfrm>
            <a:off x="136900" y="483975"/>
            <a:ext cx="1380375" cy="415500"/>
            <a:chOff x="136900" y="483975"/>
            <a:chExt cx="1380375" cy="415500"/>
          </a:xfrm>
        </p:grpSpPr>
        <p:pic>
          <p:nvPicPr>
            <p:cNvPr id="966" name="Google Shape;966;p35"/>
            <p:cNvPicPr preferRelativeResize="0"/>
            <p:nvPr/>
          </p:nvPicPr>
          <p:blipFill>
            <a:blip r:embed="rId8">
              <a:alphaModFix/>
            </a:blip>
            <a:stretch>
              <a:fillRect/>
            </a:stretch>
          </p:blipFill>
          <p:spPr>
            <a:xfrm>
              <a:off x="136900" y="557775"/>
              <a:ext cx="267900" cy="267900"/>
            </a:xfrm>
            <a:prstGeom prst="rect">
              <a:avLst/>
            </a:prstGeom>
            <a:noFill/>
            <a:ln>
              <a:noFill/>
            </a:ln>
          </p:spPr>
        </p:pic>
        <p:sp>
          <p:nvSpPr>
            <p:cNvPr id="967" name="Google Shape;967;p35"/>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968" name="Google Shape;968;p35"/>
          <p:cNvGrpSpPr/>
          <p:nvPr/>
        </p:nvGrpSpPr>
        <p:grpSpPr>
          <a:xfrm>
            <a:off x="3798026" y="431075"/>
            <a:ext cx="1547941" cy="524499"/>
            <a:chOff x="3149526" y="459325"/>
            <a:chExt cx="1547941" cy="524499"/>
          </a:xfrm>
        </p:grpSpPr>
        <p:sp>
          <p:nvSpPr>
            <p:cNvPr id="969" name="Google Shape;969;p35"/>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970" name="Google Shape;970;p35"/>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971" name="Google Shape;971;p35"/>
          <p:cNvPicPr preferRelativeResize="0"/>
          <p:nvPr/>
        </p:nvPicPr>
        <p:blipFill>
          <a:blip r:embed="rId9">
            <a:alphaModFix/>
          </a:blip>
          <a:stretch>
            <a:fillRect/>
          </a:stretch>
        </p:blipFill>
        <p:spPr>
          <a:xfrm>
            <a:off x="8164550" y="394275"/>
            <a:ext cx="789100" cy="594900"/>
          </a:xfrm>
          <a:prstGeom prst="rect">
            <a:avLst/>
          </a:prstGeom>
          <a:noFill/>
          <a:ln>
            <a:noFill/>
          </a:ln>
        </p:spPr>
      </p:pic>
      <p:sp>
        <p:nvSpPr>
          <p:cNvPr id="972" name="Google Shape;972;p35"/>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973" name="Google Shape;973;p35"/>
          <p:cNvPicPr preferRelativeResize="0"/>
          <p:nvPr/>
        </p:nvPicPr>
        <p:blipFill>
          <a:blip r:embed="rId9">
            <a:alphaModFix/>
          </a:blip>
          <a:stretch>
            <a:fillRect/>
          </a:stretch>
        </p:blipFill>
        <p:spPr>
          <a:xfrm>
            <a:off x="7193700" y="429475"/>
            <a:ext cx="789100" cy="524500"/>
          </a:xfrm>
          <a:prstGeom prst="rect">
            <a:avLst/>
          </a:prstGeom>
          <a:noFill/>
          <a:ln>
            <a:noFill/>
          </a:ln>
        </p:spPr>
      </p:pic>
      <p:sp>
        <p:nvSpPr>
          <p:cNvPr id="974" name="Google Shape;974;p35"/>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cxnSp>
        <p:nvCxnSpPr>
          <p:cNvPr id="975" name="Google Shape;975;p35"/>
          <p:cNvCxnSpPr/>
          <p:nvPr/>
        </p:nvCxnSpPr>
        <p:spPr>
          <a:xfrm>
            <a:off x="8990963" y="1022028"/>
            <a:ext cx="18900" cy="3610500"/>
          </a:xfrm>
          <a:prstGeom prst="straightConnector1">
            <a:avLst/>
          </a:prstGeom>
          <a:noFill/>
          <a:ln cap="flat" cmpd="sng" w="19050">
            <a:solidFill>
              <a:schemeClr val="dk2"/>
            </a:solidFill>
            <a:prstDash val="solid"/>
            <a:round/>
            <a:headEnd len="med" w="med" type="none"/>
            <a:tailEnd len="med" w="med" type="none"/>
          </a:ln>
        </p:spPr>
      </p:cxnSp>
      <p:sp>
        <p:nvSpPr>
          <p:cNvPr id="976" name="Google Shape;976;p35"/>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5"/>
          <p:cNvSpPr/>
          <p:nvPr/>
        </p:nvSpPr>
        <p:spPr>
          <a:xfrm>
            <a:off x="9020375" y="3142850"/>
            <a:ext cx="102600" cy="13716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5"/>
          <p:cNvSpPr/>
          <p:nvPr/>
        </p:nvSpPr>
        <p:spPr>
          <a:xfrm rot="5400000">
            <a:off x="8990963" y="4561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5"/>
          <p:cNvSpPr/>
          <p:nvPr/>
        </p:nvSpPr>
        <p:spPr>
          <a:xfrm>
            <a:off x="1133475" y="2635325"/>
            <a:ext cx="1548000" cy="415500"/>
          </a:xfrm>
          <a:prstGeom prst="roundRect">
            <a:avLst>
              <a:gd fmla="val 16667" name="adj"/>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Oswald"/>
                <a:ea typeface="Oswald"/>
                <a:cs typeface="Oswald"/>
                <a:sym typeface="Oswald"/>
              </a:rPr>
              <a:t>Contact Us!</a:t>
            </a:r>
            <a:endParaRPr sz="2000">
              <a:solidFill>
                <a:schemeClr val="lt1"/>
              </a:solidFill>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36"/>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5" name="Google Shape;985;p36"/>
          <p:cNvGrpSpPr/>
          <p:nvPr/>
        </p:nvGrpSpPr>
        <p:grpSpPr>
          <a:xfrm>
            <a:off x="-36350" y="-46025"/>
            <a:ext cx="9255600" cy="441900"/>
            <a:chOff x="-36350" y="-46025"/>
            <a:chExt cx="9255600" cy="441900"/>
          </a:xfrm>
        </p:grpSpPr>
        <p:sp>
          <p:nvSpPr>
            <p:cNvPr id="986" name="Google Shape;986;p36"/>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6"/>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6"/>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9" name="Google Shape;989;p36"/>
            <p:cNvGrpSpPr/>
            <p:nvPr/>
          </p:nvGrpSpPr>
          <p:grpSpPr>
            <a:xfrm>
              <a:off x="915550" y="40975"/>
              <a:ext cx="360900" cy="268025"/>
              <a:chOff x="763150" y="40975"/>
              <a:chExt cx="360900" cy="268025"/>
            </a:xfrm>
          </p:grpSpPr>
          <p:sp>
            <p:nvSpPr>
              <p:cNvPr id="990" name="Google Shape;990;p36"/>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6"/>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 name="Google Shape;992;p36"/>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www.caraway.com/financial-assistance/young-parent</a:t>
              </a:r>
              <a:endParaRPr/>
            </a:p>
          </p:txBody>
        </p:sp>
        <p:sp>
          <p:nvSpPr>
            <p:cNvPr id="993" name="Google Shape;993;p36"/>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4" name="Google Shape;994;p36"/>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995" name="Google Shape;995;p36"/>
          <p:cNvGrpSpPr/>
          <p:nvPr/>
        </p:nvGrpSpPr>
        <p:grpSpPr>
          <a:xfrm>
            <a:off x="136900" y="483975"/>
            <a:ext cx="1380375" cy="415500"/>
            <a:chOff x="136900" y="483975"/>
            <a:chExt cx="1380375" cy="415500"/>
          </a:xfrm>
        </p:grpSpPr>
        <p:pic>
          <p:nvPicPr>
            <p:cNvPr id="996" name="Google Shape;996;p36"/>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997" name="Google Shape;997;p36"/>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998" name="Google Shape;998;p36"/>
          <p:cNvGrpSpPr/>
          <p:nvPr/>
        </p:nvGrpSpPr>
        <p:grpSpPr>
          <a:xfrm>
            <a:off x="3798026" y="431075"/>
            <a:ext cx="1547941" cy="524499"/>
            <a:chOff x="3149526" y="459325"/>
            <a:chExt cx="1547941" cy="524499"/>
          </a:xfrm>
        </p:grpSpPr>
        <p:sp>
          <p:nvSpPr>
            <p:cNvPr id="999" name="Google Shape;999;p36"/>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000" name="Google Shape;1000;p36"/>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001" name="Google Shape;1001;p36"/>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002" name="Google Shape;1002;p36"/>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003" name="Google Shape;1003;p36"/>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004" name="Google Shape;1004;p36"/>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1005" name="Google Shape;1005;p36"/>
          <p:cNvSpPr txBox="1"/>
          <p:nvPr/>
        </p:nvSpPr>
        <p:spPr>
          <a:xfrm>
            <a:off x="1517275" y="1280425"/>
            <a:ext cx="59367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Oswald Medium"/>
                <a:ea typeface="Oswald Medium"/>
                <a:cs typeface="Oswald Medium"/>
                <a:sym typeface="Oswald Medium"/>
              </a:rPr>
              <a:t>Young Parent</a:t>
            </a:r>
            <a:r>
              <a:rPr lang="en" sz="3900">
                <a:solidFill>
                  <a:srgbClr val="305252"/>
                </a:solidFill>
                <a:latin typeface="Oswald Medium"/>
                <a:ea typeface="Oswald Medium"/>
                <a:cs typeface="Oswald Medium"/>
                <a:sym typeface="Oswald Medium"/>
              </a:rPr>
              <a:t>-Program</a:t>
            </a:r>
            <a:endParaRPr sz="3900">
              <a:solidFill>
                <a:srgbClr val="305252"/>
              </a:solidFill>
              <a:latin typeface="Oswald Medium"/>
              <a:ea typeface="Oswald Medium"/>
              <a:cs typeface="Oswald Medium"/>
              <a:sym typeface="Oswald Medium"/>
            </a:endParaRPr>
          </a:p>
        </p:txBody>
      </p:sp>
      <p:cxnSp>
        <p:nvCxnSpPr>
          <p:cNvPr id="1006" name="Google Shape;1006;p36"/>
          <p:cNvCxnSpPr/>
          <p:nvPr/>
        </p:nvCxnSpPr>
        <p:spPr>
          <a:xfrm>
            <a:off x="8990963" y="1022028"/>
            <a:ext cx="0" cy="4035900"/>
          </a:xfrm>
          <a:prstGeom prst="straightConnector1">
            <a:avLst/>
          </a:prstGeom>
          <a:noFill/>
          <a:ln cap="flat" cmpd="sng" w="19050">
            <a:solidFill>
              <a:schemeClr val="dk2"/>
            </a:solidFill>
            <a:prstDash val="solid"/>
            <a:round/>
            <a:headEnd len="med" w="med" type="none"/>
            <a:tailEnd len="med" w="med" type="none"/>
          </a:ln>
        </p:spPr>
      </p:cxnSp>
      <p:sp>
        <p:nvSpPr>
          <p:cNvPr id="1007" name="Google Shape;1007;p36"/>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6"/>
          <p:cNvSpPr/>
          <p:nvPr/>
        </p:nvSpPr>
        <p:spPr>
          <a:xfrm>
            <a:off x="9020375" y="1161650"/>
            <a:ext cx="102600" cy="21237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6"/>
          <p:cNvSpPr/>
          <p:nvPr/>
        </p:nvSpPr>
        <p:spPr>
          <a:xfrm rot="5400000">
            <a:off x="8990963" y="50184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6"/>
          <p:cNvSpPr/>
          <p:nvPr/>
        </p:nvSpPr>
        <p:spPr>
          <a:xfrm>
            <a:off x="136900" y="2204225"/>
            <a:ext cx="8600400" cy="3875400"/>
          </a:xfrm>
          <a:prstGeom prst="roundRect">
            <a:avLst>
              <a:gd fmla="val 16667" name="adj"/>
            </a:avLst>
          </a:prstGeom>
          <a:solidFill>
            <a:srgbClr val="30525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6"/>
          <p:cNvSpPr txBox="1"/>
          <p:nvPr/>
        </p:nvSpPr>
        <p:spPr>
          <a:xfrm>
            <a:off x="3706075" y="2476600"/>
            <a:ext cx="4710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Parents whether, single or together, are able to also apply for financial aid. The parent must be a student whether full time or part time. See below to know what you qualify for, and contact us to see about applying your discount to your first visit!</a:t>
            </a:r>
            <a:endParaRPr sz="1800">
              <a:solidFill>
                <a:schemeClr val="lt1"/>
              </a:solidFill>
              <a:latin typeface="Oswald Light"/>
              <a:ea typeface="Oswald Light"/>
              <a:cs typeface="Oswald Light"/>
              <a:sym typeface="Oswald Light"/>
            </a:endParaRPr>
          </a:p>
        </p:txBody>
      </p:sp>
      <p:graphicFrame>
        <p:nvGraphicFramePr>
          <p:cNvPr id="1012" name="Google Shape;1012;p36"/>
          <p:cNvGraphicFramePr/>
          <p:nvPr/>
        </p:nvGraphicFramePr>
        <p:xfrm>
          <a:off x="3798025" y="4180675"/>
          <a:ext cx="3000000" cy="3000000"/>
        </p:xfrm>
        <a:graphic>
          <a:graphicData uri="http://schemas.openxmlformats.org/drawingml/2006/table">
            <a:tbl>
              <a:tblPr>
                <a:noFill/>
                <a:tableStyleId>{AF048D83-8883-4E39-861E-5FFAD251AEF0}</a:tableStyleId>
              </a:tblPr>
              <a:tblGrid>
                <a:gridCol w="2209500"/>
                <a:gridCol w="2209500"/>
              </a:tblGrid>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Parent/Full-Time Student</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$200 off</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Parent/Part-Time Student</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$100 off</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bl>
          </a:graphicData>
        </a:graphic>
      </p:graphicFrame>
      <p:pic>
        <p:nvPicPr>
          <p:cNvPr id="1013" name="Google Shape;1013;p36"/>
          <p:cNvPicPr preferRelativeResize="0"/>
          <p:nvPr/>
        </p:nvPicPr>
        <p:blipFill rotWithShape="1">
          <a:blip r:embed="rId6">
            <a:alphaModFix/>
          </a:blip>
          <a:srcRect b="0" l="23363" r="10916" t="0"/>
          <a:stretch/>
        </p:blipFill>
        <p:spPr>
          <a:xfrm>
            <a:off x="405250" y="2636950"/>
            <a:ext cx="2954701" cy="2247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grpSp>
        <p:nvGrpSpPr>
          <p:cNvPr id="1018" name="Google Shape;1018;p37"/>
          <p:cNvGrpSpPr/>
          <p:nvPr/>
        </p:nvGrpSpPr>
        <p:grpSpPr>
          <a:xfrm>
            <a:off x="-55800" y="4695375"/>
            <a:ext cx="9255600" cy="594900"/>
            <a:chOff x="-55800" y="4695375"/>
            <a:chExt cx="9255600" cy="594900"/>
          </a:xfrm>
        </p:grpSpPr>
        <p:sp>
          <p:nvSpPr>
            <p:cNvPr id="1019" name="Google Shape;1019;p37"/>
            <p:cNvSpPr/>
            <p:nvPr/>
          </p:nvSpPr>
          <p:spPr>
            <a:xfrm>
              <a:off x="-55800" y="46953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txBox="1"/>
            <p:nvPr/>
          </p:nvSpPr>
          <p:spPr>
            <a:xfrm>
              <a:off x="0" y="4785075"/>
              <a:ext cx="319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rgbClr val="0000FF"/>
                  </a:solidFill>
                  <a:latin typeface="Trebuchet MS"/>
                  <a:ea typeface="Trebuchet MS"/>
                  <a:cs typeface="Trebuchet MS"/>
                  <a:sym typeface="Trebuchet MS"/>
                </a:rPr>
                <a:t>Careers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FAQ</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Contact Us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Press</a:t>
              </a:r>
              <a:endParaRPr sz="1500" u="sng">
                <a:solidFill>
                  <a:srgbClr val="0000FF"/>
                </a:solidFill>
                <a:latin typeface="Trebuchet MS"/>
                <a:ea typeface="Trebuchet MS"/>
                <a:cs typeface="Trebuchet MS"/>
                <a:sym typeface="Trebuchet MS"/>
              </a:endParaRPr>
            </a:p>
          </p:txBody>
        </p:sp>
        <p:pic>
          <p:nvPicPr>
            <p:cNvPr id="1021" name="Google Shape;1021;p37"/>
            <p:cNvPicPr preferRelativeResize="0"/>
            <p:nvPr/>
          </p:nvPicPr>
          <p:blipFill>
            <a:blip r:embed="rId3">
              <a:alphaModFix/>
            </a:blip>
            <a:stretch>
              <a:fillRect/>
            </a:stretch>
          </p:blipFill>
          <p:spPr>
            <a:xfrm>
              <a:off x="3247850" y="4801350"/>
              <a:ext cx="382950" cy="382950"/>
            </a:xfrm>
            <a:prstGeom prst="rect">
              <a:avLst/>
            </a:prstGeom>
            <a:noFill/>
            <a:ln>
              <a:noFill/>
            </a:ln>
          </p:spPr>
        </p:pic>
        <p:pic>
          <p:nvPicPr>
            <p:cNvPr id="1022" name="Google Shape;1022;p37"/>
            <p:cNvPicPr preferRelativeResize="0"/>
            <p:nvPr/>
          </p:nvPicPr>
          <p:blipFill>
            <a:blip r:embed="rId4">
              <a:alphaModFix/>
            </a:blip>
            <a:stretch>
              <a:fillRect/>
            </a:stretch>
          </p:blipFill>
          <p:spPr>
            <a:xfrm>
              <a:off x="3708650" y="4801350"/>
              <a:ext cx="382950" cy="382950"/>
            </a:xfrm>
            <a:prstGeom prst="rect">
              <a:avLst/>
            </a:prstGeom>
            <a:noFill/>
            <a:ln>
              <a:noFill/>
            </a:ln>
          </p:spPr>
        </p:pic>
        <p:pic>
          <p:nvPicPr>
            <p:cNvPr id="1023" name="Google Shape;1023;p37"/>
            <p:cNvPicPr preferRelativeResize="0"/>
            <p:nvPr/>
          </p:nvPicPr>
          <p:blipFill>
            <a:blip r:embed="rId5">
              <a:alphaModFix/>
            </a:blip>
            <a:stretch>
              <a:fillRect/>
            </a:stretch>
          </p:blipFill>
          <p:spPr>
            <a:xfrm>
              <a:off x="4169450" y="4801350"/>
              <a:ext cx="382950" cy="382950"/>
            </a:xfrm>
            <a:prstGeom prst="rect">
              <a:avLst/>
            </a:prstGeom>
            <a:noFill/>
            <a:ln>
              <a:noFill/>
            </a:ln>
          </p:spPr>
        </p:pic>
      </p:grpSp>
      <p:sp>
        <p:nvSpPr>
          <p:cNvPr id="1024" name="Google Shape;1024;p37"/>
          <p:cNvSpPr txBox="1"/>
          <p:nvPr/>
        </p:nvSpPr>
        <p:spPr>
          <a:xfrm>
            <a:off x="1517275" y="-853175"/>
            <a:ext cx="59367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Oswald Medium"/>
                <a:ea typeface="Oswald Medium"/>
                <a:cs typeface="Oswald Medium"/>
                <a:sym typeface="Oswald Medium"/>
              </a:rPr>
              <a:t>Young Parent-Program</a:t>
            </a:r>
            <a:endParaRPr sz="3900">
              <a:solidFill>
                <a:srgbClr val="305252"/>
              </a:solidFill>
              <a:latin typeface="Oswald Medium"/>
              <a:ea typeface="Oswald Medium"/>
              <a:cs typeface="Oswald Medium"/>
              <a:sym typeface="Oswald Medium"/>
            </a:endParaRPr>
          </a:p>
        </p:txBody>
      </p:sp>
      <p:sp>
        <p:nvSpPr>
          <p:cNvPr id="1025" name="Google Shape;1025;p37"/>
          <p:cNvSpPr/>
          <p:nvPr/>
        </p:nvSpPr>
        <p:spPr>
          <a:xfrm>
            <a:off x="136900" y="70625"/>
            <a:ext cx="8600400" cy="3439500"/>
          </a:xfrm>
          <a:prstGeom prst="roundRect">
            <a:avLst>
              <a:gd fmla="val 16667" name="adj"/>
            </a:avLst>
          </a:prstGeom>
          <a:solidFill>
            <a:srgbClr val="30525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txBox="1"/>
          <p:nvPr/>
        </p:nvSpPr>
        <p:spPr>
          <a:xfrm>
            <a:off x="3706075" y="343000"/>
            <a:ext cx="4710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Parents whether, single or together, are able to also apply for financial aid. The parent must be a student whether full time or part time. See below to know what you qualify for, and contact us to see about applying your discount to your first visit!</a:t>
            </a:r>
            <a:endParaRPr sz="1800">
              <a:solidFill>
                <a:schemeClr val="lt1"/>
              </a:solidFill>
              <a:latin typeface="Oswald Light"/>
              <a:ea typeface="Oswald Light"/>
              <a:cs typeface="Oswald Light"/>
              <a:sym typeface="Oswald Light"/>
            </a:endParaRPr>
          </a:p>
        </p:txBody>
      </p:sp>
      <p:graphicFrame>
        <p:nvGraphicFramePr>
          <p:cNvPr id="1027" name="Google Shape;1027;p37"/>
          <p:cNvGraphicFramePr/>
          <p:nvPr/>
        </p:nvGraphicFramePr>
        <p:xfrm>
          <a:off x="3798025" y="2047075"/>
          <a:ext cx="3000000" cy="3000000"/>
        </p:xfrm>
        <a:graphic>
          <a:graphicData uri="http://schemas.openxmlformats.org/drawingml/2006/table">
            <a:tbl>
              <a:tblPr>
                <a:noFill/>
                <a:tableStyleId>{AF048D83-8883-4E39-861E-5FFAD251AEF0}</a:tableStyleId>
              </a:tblPr>
              <a:tblGrid>
                <a:gridCol w="2209500"/>
                <a:gridCol w="2209500"/>
              </a:tblGrid>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Parent/Full-Time Student</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$200 off</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Parent/Part-Time Student</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$100 off</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bl>
          </a:graphicData>
        </a:graphic>
      </p:graphicFrame>
      <p:pic>
        <p:nvPicPr>
          <p:cNvPr id="1028" name="Google Shape;1028;p37"/>
          <p:cNvPicPr preferRelativeResize="0"/>
          <p:nvPr/>
        </p:nvPicPr>
        <p:blipFill rotWithShape="1">
          <a:blip r:embed="rId6">
            <a:alphaModFix/>
          </a:blip>
          <a:srcRect b="0" l="23363" r="10916" t="0"/>
          <a:stretch/>
        </p:blipFill>
        <p:spPr>
          <a:xfrm>
            <a:off x="405250" y="427150"/>
            <a:ext cx="2954701" cy="2247950"/>
          </a:xfrm>
          <a:prstGeom prst="rect">
            <a:avLst/>
          </a:prstGeom>
          <a:noFill/>
          <a:ln>
            <a:noFill/>
          </a:ln>
        </p:spPr>
      </p:pic>
      <p:sp>
        <p:nvSpPr>
          <p:cNvPr id="1029" name="Google Shape;1029;p37"/>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0" name="Google Shape;1030;p37"/>
          <p:cNvGrpSpPr/>
          <p:nvPr/>
        </p:nvGrpSpPr>
        <p:grpSpPr>
          <a:xfrm>
            <a:off x="-36350" y="-46025"/>
            <a:ext cx="9255600" cy="441900"/>
            <a:chOff x="-36350" y="-46025"/>
            <a:chExt cx="9255600" cy="441900"/>
          </a:xfrm>
        </p:grpSpPr>
        <p:sp>
          <p:nvSpPr>
            <p:cNvPr id="1031" name="Google Shape;1031;p37"/>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7"/>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4" name="Google Shape;1034;p37"/>
            <p:cNvGrpSpPr/>
            <p:nvPr/>
          </p:nvGrpSpPr>
          <p:grpSpPr>
            <a:xfrm>
              <a:off x="915550" y="40975"/>
              <a:ext cx="360900" cy="268025"/>
              <a:chOff x="763150" y="40975"/>
              <a:chExt cx="360900" cy="268025"/>
            </a:xfrm>
          </p:grpSpPr>
          <p:sp>
            <p:nvSpPr>
              <p:cNvPr id="1035" name="Google Shape;1035;p37"/>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7"/>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37"/>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www.caraway.com/financial-assistance/young-parent</a:t>
              </a:r>
              <a:endParaRPr/>
            </a:p>
          </p:txBody>
        </p:sp>
        <p:sp>
          <p:nvSpPr>
            <p:cNvPr id="1038" name="Google Shape;1038;p37"/>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9" name="Google Shape;1039;p37"/>
            <p:cNvPicPr preferRelativeResize="0"/>
            <p:nvPr/>
          </p:nvPicPr>
          <p:blipFill>
            <a:blip r:embed="rId7">
              <a:alphaModFix/>
            </a:blip>
            <a:stretch>
              <a:fillRect/>
            </a:stretch>
          </p:blipFill>
          <p:spPr>
            <a:xfrm>
              <a:off x="7829425" y="130075"/>
              <a:ext cx="135000" cy="135000"/>
            </a:xfrm>
            <a:prstGeom prst="rect">
              <a:avLst/>
            </a:prstGeom>
            <a:noFill/>
            <a:ln>
              <a:noFill/>
            </a:ln>
          </p:spPr>
        </p:pic>
      </p:grpSp>
      <p:grpSp>
        <p:nvGrpSpPr>
          <p:cNvPr id="1040" name="Google Shape;1040;p37"/>
          <p:cNvGrpSpPr/>
          <p:nvPr/>
        </p:nvGrpSpPr>
        <p:grpSpPr>
          <a:xfrm>
            <a:off x="136900" y="483975"/>
            <a:ext cx="1380375" cy="415500"/>
            <a:chOff x="136900" y="483975"/>
            <a:chExt cx="1380375" cy="415500"/>
          </a:xfrm>
        </p:grpSpPr>
        <p:pic>
          <p:nvPicPr>
            <p:cNvPr id="1041" name="Google Shape;1041;p37"/>
            <p:cNvPicPr preferRelativeResize="0"/>
            <p:nvPr/>
          </p:nvPicPr>
          <p:blipFill>
            <a:blip r:embed="rId8">
              <a:alphaModFix/>
            </a:blip>
            <a:stretch>
              <a:fillRect/>
            </a:stretch>
          </p:blipFill>
          <p:spPr>
            <a:xfrm>
              <a:off x="136900" y="557775"/>
              <a:ext cx="267900" cy="267900"/>
            </a:xfrm>
            <a:prstGeom prst="rect">
              <a:avLst/>
            </a:prstGeom>
            <a:noFill/>
            <a:ln>
              <a:noFill/>
            </a:ln>
          </p:spPr>
        </p:pic>
        <p:sp>
          <p:nvSpPr>
            <p:cNvPr id="1042" name="Google Shape;1042;p37"/>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043" name="Google Shape;1043;p37"/>
          <p:cNvGrpSpPr/>
          <p:nvPr/>
        </p:nvGrpSpPr>
        <p:grpSpPr>
          <a:xfrm>
            <a:off x="3798026" y="431075"/>
            <a:ext cx="1547941" cy="524499"/>
            <a:chOff x="3149526" y="459325"/>
            <a:chExt cx="1547941" cy="524499"/>
          </a:xfrm>
        </p:grpSpPr>
        <p:sp>
          <p:nvSpPr>
            <p:cNvPr id="1044" name="Google Shape;1044;p37"/>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045" name="Google Shape;1045;p37"/>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046" name="Google Shape;1046;p37"/>
          <p:cNvPicPr preferRelativeResize="0"/>
          <p:nvPr/>
        </p:nvPicPr>
        <p:blipFill>
          <a:blip r:embed="rId9">
            <a:alphaModFix/>
          </a:blip>
          <a:stretch>
            <a:fillRect/>
          </a:stretch>
        </p:blipFill>
        <p:spPr>
          <a:xfrm>
            <a:off x="8164550" y="394275"/>
            <a:ext cx="789100" cy="594900"/>
          </a:xfrm>
          <a:prstGeom prst="rect">
            <a:avLst/>
          </a:prstGeom>
          <a:noFill/>
          <a:ln>
            <a:noFill/>
          </a:ln>
        </p:spPr>
      </p:pic>
      <p:sp>
        <p:nvSpPr>
          <p:cNvPr id="1047" name="Google Shape;1047;p37"/>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048" name="Google Shape;1048;p37"/>
          <p:cNvPicPr preferRelativeResize="0"/>
          <p:nvPr/>
        </p:nvPicPr>
        <p:blipFill>
          <a:blip r:embed="rId9">
            <a:alphaModFix/>
          </a:blip>
          <a:stretch>
            <a:fillRect/>
          </a:stretch>
        </p:blipFill>
        <p:spPr>
          <a:xfrm>
            <a:off x="7193700" y="429475"/>
            <a:ext cx="789100" cy="524500"/>
          </a:xfrm>
          <a:prstGeom prst="rect">
            <a:avLst/>
          </a:prstGeom>
          <a:noFill/>
          <a:ln>
            <a:noFill/>
          </a:ln>
        </p:spPr>
      </p:pic>
      <p:sp>
        <p:nvSpPr>
          <p:cNvPr id="1049" name="Google Shape;1049;p37"/>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cxnSp>
        <p:nvCxnSpPr>
          <p:cNvPr id="1050" name="Google Shape;1050;p37"/>
          <p:cNvCxnSpPr/>
          <p:nvPr/>
        </p:nvCxnSpPr>
        <p:spPr>
          <a:xfrm>
            <a:off x="8990963" y="1022028"/>
            <a:ext cx="2700" cy="3606600"/>
          </a:xfrm>
          <a:prstGeom prst="straightConnector1">
            <a:avLst/>
          </a:prstGeom>
          <a:noFill/>
          <a:ln cap="flat" cmpd="sng" w="19050">
            <a:solidFill>
              <a:schemeClr val="dk2"/>
            </a:solidFill>
            <a:prstDash val="solid"/>
            <a:round/>
            <a:headEnd len="med" w="med" type="none"/>
            <a:tailEnd len="med" w="med" type="none"/>
          </a:ln>
        </p:spPr>
      </p:cxnSp>
      <p:sp>
        <p:nvSpPr>
          <p:cNvPr id="1051" name="Google Shape;1051;p37"/>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7"/>
          <p:cNvSpPr/>
          <p:nvPr/>
        </p:nvSpPr>
        <p:spPr>
          <a:xfrm rot="5400000">
            <a:off x="8990963" y="44850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7"/>
          <p:cNvSpPr txBox="1"/>
          <p:nvPr/>
        </p:nvSpPr>
        <p:spPr>
          <a:xfrm>
            <a:off x="3029253" y="3510150"/>
            <a:ext cx="3085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305252"/>
                </a:solidFill>
                <a:latin typeface="Trebuchet MS"/>
                <a:ea typeface="Trebuchet MS"/>
                <a:cs typeface="Trebuchet MS"/>
                <a:sym typeface="Trebuchet MS"/>
              </a:rPr>
              <a:t>Sign up for our newsletter!</a:t>
            </a:r>
            <a:endParaRPr sz="1500">
              <a:solidFill>
                <a:srgbClr val="305252"/>
              </a:solidFill>
              <a:latin typeface="Trebuchet MS"/>
              <a:ea typeface="Trebuchet MS"/>
              <a:cs typeface="Trebuchet MS"/>
              <a:sym typeface="Trebuchet MS"/>
            </a:endParaRPr>
          </a:p>
        </p:txBody>
      </p:sp>
      <p:sp>
        <p:nvSpPr>
          <p:cNvPr id="1054" name="Google Shape;1054;p37"/>
          <p:cNvSpPr/>
          <p:nvPr/>
        </p:nvSpPr>
        <p:spPr>
          <a:xfrm>
            <a:off x="4126550" y="4326113"/>
            <a:ext cx="802800" cy="315900"/>
          </a:xfrm>
          <a:prstGeom prst="roundRect">
            <a:avLst>
              <a:gd fmla="val 16667" name="adj"/>
            </a:avLst>
          </a:prstGeom>
          <a:solidFill>
            <a:srgbClr val="BFC8A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7"/>
          <p:cNvSpPr/>
          <p:nvPr/>
        </p:nvSpPr>
        <p:spPr>
          <a:xfrm>
            <a:off x="3191075" y="3928675"/>
            <a:ext cx="27102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rPr>
              <a:t>email</a:t>
            </a:r>
            <a:endParaRPr>
              <a:solidFill>
                <a:srgbClr val="999999"/>
              </a:solidFill>
            </a:endParaRPr>
          </a:p>
        </p:txBody>
      </p:sp>
      <p:sp>
        <p:nvSpPr>
          <p:cNvPr id="1056" name="Google Shape;1056;p37"/>
          <p:cNvSpPr txBox="1"/>
          <p:nvPr/>
        </p:nvSpPr>
        <p:spPr>
          <a:xfrm>
            <a:off x="4056650" y="427632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9FBFD"/>
                </a:solidFill>
                <a:latin typeface="Trebuchet MS"/>
                <a:ea typeface="Trebuchet MS"/>
                <a:cs typeface="Trebuchet MS"/>
                <a:sym typeface="Trebuchet MS"/>
              </a:rPr>
              <a:t>Submit</a:t>
            </a:r>
            <a:endParaRPr>
              <a:solidFill>
                <a:srgbClr val="F9FBFD"/>
              </a:solidFill>
            </a:endParaRPr>
          </a:p>
        </p:txBody>
      </p:sp>
      <p:sp>
        <p:nvSpPr>
          <p:cNvPr id="1057" name="Google Shape;1057;p37"/>
          <p:cNvSpPr/>
          <p:nvPr/>
        </p:nvSpPr>
        <p:spPr>
          <a:xfrm>
            <a:off x="9020375" y="2304650"/>
            <a:ext cx="102600" cy="21237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7"/>
          <p:cNvSpPr/>
          <p:nvPr/>
        </p:nvSpPr>
        <p:spPr>
          <a:xfrm>
            <a:off x="1108600" y="2885225"/>
            <a:ext cx="1548000" cy="415500"/>
          </a:xfrm>
          <a:prstGeom prst="roundRect">
            <a:avLst>
              <a:gd fmla="val 16667" name="adj"/>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Oswald"/>
                <a:ea typeface="Oswald"/>
                <a:cs typeface="Oswald"/>
                <a:sym typeface="Oswald"/>
              </a:rPr>
              <a:t>Contact Us!</a:t>
            </a:r>
            <a:endParaRPr sz="2000">
              <a:solidFill>
                <a:schemeClr val="lt1"/>
              </a:solidFill>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38"/>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4" name="Google Shape;1064;p38"/>
          <p:cNvGrpSpPr/>
          <p:nvPr/>
        </p:nvGrpSpPr>
        <p:grpSpPr>
          <a:xfrm>
            <a:off x="-36350" y="-46025"/>
            <a:ext cx="9255600" cy="441900"/>
            <a:chOff x="-36350" y="-46025"/>
            <a:chExt cx="9255600" cy="441900"/>
          </a:xfrm>
        </p:grpSpPr>
        <p:sp>
          <p:nvSpPr>
            <p:cNvPr id="1065" name="Google Shape;1065;p38"/>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8"/>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8"/>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8" name="Google Shape;1068;p38"/>
            <p:cNvGrpSpPr/>
            <p:nvPr/>
          </p:nvGrpSpPr>
          <p:grpSpPr>
            <a:xfrm>
              <a:off x="915550" y="40975"/>
              <a:ext cx="360900" cy="268025"/>
              <a:chOff x="763150" y="40975"/>
              <a:chExt cx="360900" cy="268025"/>
            </a:xfrm>
          </p:grpSpPr>
          <p:sp>
            <p:nvSpPr>
              <p:cNvPr id="1069" name="Google Shape;1069;p38"/>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8"/>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1" name="Google Shape;1071;p38"/>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www.caraway.com/financial-assistance/low-income</a:t>
              </a:r>
              <a:endParaRPr/>
            </a:p>
          </p:txBody>
        </p:sp>
        <p:sp>
          <p:nvSpPr>
            <p:cNvPr id="1072" name="Google Shape;1072;p38"/>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3" name="Google Shape;1073;p38"/>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074" name="Google Shape;1074;p38"/>
          <p:cNvGrpSpPr/>
          <p:nvPr/>
        </p:nvGrpSpPr>
        <p:grpSpPr>
          <a:xfrm>
            <a:off x="136900" y="483975"/>
            <a:ext cx="1380375" cy="415500"/>
            <a:chOff x="136900" y="483975"/>
            <a:chExt cx="1380375" cy="415500"/>
          </a:xfrm>
        </p:grpSpPr>
        <p:pic>
          <p:nvPicPr>
            <p:cNvPr id="1075" name="Google Shape;1075;p38"/>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076" name="Google Shape;1076;p38"/>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077" name="Google Shape;1077;p38"/>
          <p:cNvGrpSpPr/>
          <p:nvPr/>
        </p:nvGrpSpPr>
        <p:grpSpPr>
          <a:xfrm>
            <a:off x="3798026" y="431075"/>
            <a:ext cx="1547941" cy="524499"/>
            <a:chOff x="3149526" y="459325"/>
            <a:chExt cx="1547941" cy="524499"/>
          </a:xfrm>
        </p:grpSpPr>
        <p:sp>
          <p:nvSpPr>
            <p:cNvPr id="1078" name="Google Shape;1078;p38"/>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079" name="Google Shape;1079;p38"/>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080" name="Google Shape;1080;p38"/>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081" name="Google Shape;1081;p38"/>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082" name="Google Shape;1082;p38"/>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083" name="Google Shape;1083;p38"/>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1084" name="Google Shape;1084;p38"/>
          <p:cNvSpPr txBox="1"/>
          <p:nvPr/>
        </p:nvSpPr>
        <p:spPr>
          <a:xfrm>
            <a:off x="1517275" y="1280425"/>
            <a:ext cx="59367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Oswald Medium"/>
                <a:ea typeface="Oswald Medium"/>
                <a:cs typeface="Oswald Medium"/>
                <a:sym typeface="Oswald Medium"/>
              </a:rPr>
              <a:t>Low Income</a:t>
            </a:r>
            <a:r>
              <a:rPr lang="en" sz="3900">
                <a:solidFill>
                  <a:srgbClr val="305252"/>
                </a:solidFill>
                <a:latin typeface="Oswald Medium"/>
                <a:ea typeface="Oswald Medium"/>
                <a:cs typeface="Oswald Medium"/>
                <a:sym typeface="Oswald Medium"/>
              </a:rPr>
              <a:t>-Program</a:t>
            </a:r>
            <a:endParaRPr sz="3900">
              <a:solidFill>
                <a:srgbClr val="305252"/>
              </a:solidFill>
              <a:latin typeface="Oswald Medium"/>
              <a:ea typeface="Oswald Medium"/>
              <a:cs typeface="Oswald Medium"/>
              <a:sym typeface="Oswald Medium"/>
            </a:endParaRPr>
          </a:p>
        </p:txBody>
      </p:sp>
      <p:cxnSp>
        <p:nvCxnSpPr>
          <p:cNvPr id="1085" name="Google Shape;1085;p38"/>
          <p:cNvCxnSpPr/>
          <p:nvPr/>
        </p:nvCxnSpPr>
        <p:spPr>
          <a:xfrm>
            <a:off x="8990963" y="1022028"/>
            <a:ext cx="0" cy="4035900"/>
          </a:xfrm>
          <a:prstGeom prst="straightConnector1">
            <a:avLst/>
          </a:prstGeom>
          <a:noFill/>
          <a:ln cap="flat" cmpd="sng" w="19050">
            <a:solidFill>
              <a:schemeClr val="dk2"/>
            </a:solidFill>
            <a:prstDash val="solid"/>
            <a:round/>
            <a:headEnd len="med" w="med" type="none"/>
            <a:tailEnd len="med" w="med" type="none"/>
          </a:ln>
        </p:spPr>
      </p:cxnSp>
      <p:sp>
        <p:nvSpPr>
          <p:cNvPr id="1086" name="Google Shape;1086;p38"/>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8"/>
          <p:cNvSpPr/>
          <p:nvPr/>
        </p:nvSpPr>
        <p:spPr>
          <a:xfrm>
            <a:off x="9020375" y="1161650"/>
            <a:ext cx="102600" cy="21390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8"/>
          <p:cNvSpPr/>
          <p:nvPr/>
        </p:nvSpPr>
        <p:spPr>
          <a:xfrm rot="5400000">
            <a:off x="8990963" y="50184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8"/>
          <p:cNvSpPr/>
          <p:nvPr/>
        </p:nvSpPr>
        <p:spPr>
          <a:xfrm>
            <a:off x="136900" y="2204225"/>
            <a:ext cx="8600400" cy="3875400"/>
          </a:xfrm>
          <a:prstGeom prst="roundRect">
            <a:avLst>
              <a:gd fmla="val 16667" name="adj"/>
            </a:avLst>
          </a:prstGeom>
          <a:solidFill>
            <a:srgbClr val="30525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8"/>
          <p:cNvSpPr txBox="1"/>
          <p:nvPr/>
        </p:nvSpPr>
        <p:spPr>
          <a:xfrm>
            <a:off x="3706075" y="2476600"/>
            <a:ext cx="4710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Those with less than average household income, can apply for </a:t>
            </a:r>
            <a:r>
              <a:rPr lang="en" sz="1800">
                <a:solidFill>
                  <a:schemeClr val="lt1"/>
                </a:solidFill>
                <a:latin typeface="Oswald Light"/>
                <a:ea typeface="Oswald Light"/>
                <a:cs typeface="Oswald Light"/>
                <a:sym typeface="Oswald Light"/>
              </a:rPr>
              <a:t>financial</a:t>
            </a:r>
            <a:r>
              <a:rPr lang="en" sz="1800">
                <a:solidFill>
                  <a:schemeClr val="lt1"/>
                </a:solidFill>
                <a:latin typeface="Oswald Light"/>
                <a:ea typeface="Oswald Light"/>
                <a:cs typeface="Oswald Light"/>
                <a:sym typeface="Oswald Light"/>
              </a:rPr>
              <a:t> aid through Caraway! Applicant m</a:t>
            </a:r>
            <a:r>
              <a:rPr lang="en" sz="1800">
                <a:solidFill>
                  <a:schemeClr val="lt1"/>
                </a:solidFill>
                <a:latin typeface="Oswald Light"/>
                <a:ea typeface="Oswald Light"/>
                <a:cs typeface="Oswald Light"/>
                <a:sym typeface="Oswald Light"/>
              </a:rPr>
              <a:t>ust be a student, full time or part time. See below to know what you qualify for, and contact us to see about applying your discount to your first visit!</a:t>
            </a:r>
            <a:endParaRPr sz="1800">
              <a:solidFill>
                <a:schemeClr val="lt1"/>
              </a:solidFill>
              <a:latin typeface="Oswald Light"/>
              <a:ea typeface="Oswald Light"/>
              <a:cs typeface="Oswald Light"/>
              <a:sym typeface="Oswald Light"/>
            </a:endParaRPr>
          </a:p>
        </p:txBody>
      </p:sp>
      <p:graphicFrame>
        <p:nvGraphicFramePr>
          <p:cNvPr id="1091" name="Google Shape;1091;p38"/>
          <p:cNvGraphicFramePr/>
          <p:nvPr/>
        </p:nvGraphicFramePr>
        <p:xfrm>
          <a:off x="3798025" y="4180675"/>
          <a:ext cx="3000000" cy="3000000"/>
        </p:xfrm>
        <a:graphic>
          <a:graphicData uri="http://schemas.openxmlformats.org/drawingml/2006/table">
            <a:tbl>
              <a:tblPr>
                <a:noFill/>
                <a:tableStyleId>{AF048D83-8883-4E39-861E-5FFAD251AEF0}</a:tableStyleId>
              </a:tblPr>
              <a:tblGrid>
                <a:gridCol w="2209500"/>
                <a:gridCol w="2209500"/>
              </a:tblGrid>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$40,000 or more</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$100 off</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$30,000-$40,000</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$200 off</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$20,000-$30,000</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$300 off</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r h="457175">
                <a:tc>
                  <a:txBody>
                    <a:bodyPr/>
                    <a:lstStyle/>
                    <a:p>
                      <a:pPr indent="0" lvl="0" marL="0" rtl="0" algn="l">
                        <a:spcBef>
                          <a:spcPts val="0"/>
                        </a:spcBef>
                        <a:spcAft>
                          <a:spcPts val="0"/>
                        </a:spcAft>
                        <a:buClr>
                          <a:schemeClr val="dk1"/>
                        </a:buClr>
                        <a:buSzPts val="1100"/>
                        <a:buFont typeface="Arial"/>
                        <a:buNone/>
                      </a:pPr>
                      <a:r>
                        <a:rPr lang="en" sz="1800">
                          <a:solidFill>
                            <a:schemeClr val="lt1"/>
                          </a:solidFill>
                          <a:latin typeface="Oswald Light"/>
                          <a:ea typeface="Oswald Light"/>
                          <a:cs typeface="Oswald Light"/>
                          <a:sym typeface="Oswald Light"/>
                        </a:rPr>
                        <a:t>$10,000-$20,000</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$350 off</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bl>
          </a:graphicData>
        </a:graphic>
      </p:graphicFrame>
      <p:pic>
        <p:nvPicPr>
          <p:cNvPr id="1092" name="Google Shape;1092;p38"/>
          <p:cNvPicPr preferRelativeResize="0"/>
          <p:nvPr/>
        </p:nvPicPr>
        <p:blipFill rotWithShape="1">
          <a:blip r:embed="rId6">
            <a:alphaModFix/>
          </a:blip>
          <a:srcRect b="0" l="0" r="11832" t="0"/>
          <a:stretch/>
        </p:blipFill>
        <p:spPr>
          <a:xfrm>
            <a:off x="451151" y="2706350"/>
            <a:ext cx="2572926" cy="2351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grpSp>
        <p:nvGrpSpPr>
          <p:cNvPr id="1097" name="Google Shape;1097;p39"/>
          <p:cNvGrpSpPr/>
          <p:nvPr/>
        </p:nvGrpSpPr>
        <p:grpSpPr>
          <a:xfrm>
            <a:off x="-55800" y="4695375"/>
            <a:ext cx="9255600" cy="594900"/>
            <a:chOff x="-55800" y="4695375"/>
            <a:chExt cx="9255600" cy="594900"/>
          </a:xfrm>
        </p:grpSpPr>
        <p:sp>
          <p:nvSpPr>
            <p:cNvPr id="1098" name="Google Shape;1098;p39"/>
            <p:cNvSpPr/>
            <p:nvPr/>
          </p:nvSpPr>
          <p:spPr>
            <a:xfrm>
              <a:off x="-55800" y="46953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9"/>
            <p:cNvSpPr txBox="1"/>
            <p:nvPr/>
          </p:nvSpPr>
          <p:spPr>
            <a:xfrm>
              <a:off x="0" y="4785075"/>
              <a:ext cx="319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rgbClr val="0000FF"/>
                  </a:solidFill>
                  <a:latin typeface="Trebuchet MS"/>
                  <a:ea typeface="Trebuchet MS"/>
                  <a:cs typeface="Trebuchet MS"/>
                  <a:sym typeface="Trebuchet MS"/>
                </a:rPr>
                <a:t>Careers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FAQ</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Contact Us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Press</a:t>
              </a:r>
              <a:endParaRPr sz="1500" u="sng">
                <a:solidFill>
                  <a:srgbClr val="0000FF"/>
                </a:solidFill>
                <a:latin typeface="Trebuchet MS"/>
                <a:ea typeface="Trebuchet MS"/>
                <a:cs typeface="Trebuchet MS"/>
                <a:sym typeface="Trebuchet MS"/>
              </a:endParaRPr>
            </a:p>
          </p:txBody>
        </p:sp>
        <p:pic>
          <p:nvPicPr>
            <p:cNvPr id="1100" name="Google Shape;1100;p39"/>
            <p:cNvPicPr preferRelativeResize="0"/>
            <p:nvPr/>
          </p:nvPicPr>
          <p:blipFill>
            <a:blip r:embed="rId3">
              <a:alphaModFix/>
            </a:blip>
            <a:stretch>
              <a:fillRect/>
            </a:stretch>
          </p:blipFill>
          <p:spPr>
            <a:xfrm>
              <a:off x="3247850" y="4801350"/>
              <a:ext cx="382950" cy="382950"/>
            </a:xfrm>
            <a:prstGeom prst="rect">
              <a:avLst/>
            </a:prstGeom>
            <a:noFill/>
            <a:ln>
              <a:noFill/>
            </a:ln>
          </p:spPr>
        </p:pic>
        <p:pic>
          <p:nvPicPr>
            <p:cNvPr id="1101" name="Google Shape;1101;p39"/>
            <p:cNvPicPr preferRelativeResize="0"/>
            <p:nvPr/>
          </p:nvPicPr>
          <p:blipFill>
            <a:blip r:embed="rId4">
              <a:alphaModFix/>
            </a:blip>
            <a:stretch>
              <a:fillRect/>
            </a:stretch>
          </p:blipFill>
          <p:spPr>
            <a:xfrm>
              <a:off x="3708650" y="4801350"/>
              <a:ext cx="382950" cy="382950"/>
            </a:xfrm>
            <a:prstGeom prst="rect">
              <a:avLst/>
            </a:prstGeom>
            <a:noFill/>
            <a:ln>
              <a:noFill/>
            </a:ln>
          </p:spPr>
        </p:pic>
        <p:pic>
          <p:nvPicPr>
            <p:cNvPr id="1102" name="Google Shape;1102;p39"/>
            <p:cNvPicPr preferRelativeResize="0"/>
            <p:nvPr/>
          </p:nvPicPr>
          <p:blipFill>
            <a:blip r:embed="rId5">
              <a:alphaModFix/>
            </a:blip>
            <a:stretch>
              <a:fillRect/>
            </a:stretch>
          </p:blipFill>
          <p:spPr>
            <a:xfrm>
              <a:off x="4169450" y="4801350"/>
              <a:ext cx="382950" cy="382950"/>
            </a:xfrm>
            <a:prstGeom prst="rect">
              <a:avLst/>
            </a:prstGeom>
            <a:noFill/>
            <a:ln>
              <a:noFill/>
            </a:ln>
          </p:spPr>
        </p:pic>
      </p:grpSp>
      <p:sp>
        <p:nvSpPr>
          <p:cNvPr id="1103" name="Google Shape;1103;p39"/>
          <p:cNvSpPr/>
          <p:nvPr/>
        </p:nvSpPr>
        <p:spPr>
          <a:xfrm>
            <a:off x="136900" y="-691375"/>
            <a:ext cx="8600400" cy="3875400"/>
          </a:xfrm>
          <a:prstGeom prst="roundRect">
            <a:avLst>
              <a:gd fmla="val 16667" name="adj"/>
            </a:avLst>
          </a:prstGeom>
          <a:solidFill>
            <a:srgbClr val="30525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9"/>
          <p:cNvSpPr txBox="1"/>
          <p:nvPr/>
        </p:nvSpPr>
        <p:spPr>
          <a:xfrm>
            <a:off x="3706075" y="-419000"/>
            <a:ext cx="4710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Those with less than average income, can apply for financial aid through Caraway! Applicant must be a student, full time or part time. See below to know what you qualify for, and contact us to see about applying your discount to your first visit!</a:t>
            </a:r>
            <a:endParaRPr sz="1800">
              <a:solidFill>
                <a:schemeClr val="lt1"/>
              </a:solidFill>
              <a:latin typeface="Oswald Light"/>
              <a:ea typeface="Oswald Light"/>
              <a:cs typeface="Oswald Light"/>
              <a:sym typeface="Oswald Light"/>
            </a:endParaRPr>
          </a:p>
        </p:txBody>
      </p:sp>
      <p:graphicFrame>
        <p:nvGraphicFramePr>
          <p:cNvPr id="1105" name="Google Shape;1105;p39"/>
          <p:cNvGraphicFramePr/>
          <p:nvPr/>
        </p:nvGraphicFramePr>
        <p:xfrm>
          <a:off x="3798025" y="1285075"/>
          <a:ext cx="3000000" cy="3000000"/>
        </p:xfrm>
        <a:graphic>
          <a:graphicData uri="http://schemas.openxmlformats.org/drawingml/2006/table">
            <a:tbl>
              <a:tblPr>
                <a:noFill/>
                <a:tableStyleId>{AF048D83-8883-4E39-861E-5FFAD251AEF0}</a:tableStyleId>
              </a:tblPr>
              <a:tblGrid>
                <a:gridCol w="2209500"/>
                <a:gridCol w="2209500"/>
              </a:tblGrid>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$40,000 or more</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$100 off</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$30,000-$40,000</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$200 off</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$20,000-$30,000</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$300 off</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r h="457175">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$10,000-$20,000</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lt1"/>
                          </a:solidFill>
                          <a:latin typeface="Oswald Light"/>
                          <a:ea typeface="Oswald Light"/>
                          <a:cs typeface="Oswald Light"/>
                          <a:sym typeface="Oswald Light"/>
                        </a:rPr>
                        <a:t>$350 off</a:t>
                      </a:r>
                      <a:endParaRPr sz="1800">
                        <a:solidFill>
                          <a:schemeClr val="lt1"/>
                        </a:solidFill>
                        <a:latin typeface="Oswald Light"/>
                        <a:ea typeface="Oswald Light"/>
                        <a:cs typeface="Oswald Light"/>
                        <a:sym typeface="Oswald Light"/>
                      </a:endParaRPr>
                    </a:p>
                  </a:txBody>
                  <a:tcPr marT="91425" marB="91425" marR="91425" marL="91425">
                    <a:lnL cap="flat" cmpd="sng" w="38100">
                      <a:solidFill>
                        <a:srgbClr val="BFC8AD"/>
                      </a:solidFill>
                      <a:prstDash val="solid"/>
                      <a:round/>
                      <a:headEnd len="sm" w="sm" type="none"/>
                      <a:tailEnd len="sm" w="sm" type="none"/>
                    </a:lnL>
                    <a:lnR cap="flat" cmpd="sng" w="38100">
                      <a:solidFill>
                        <a:srgbClr val="BFC8AD"/>
                      </a:solidFill>
                      <a:prstDash val="solid"/>
                      <a:round/>
                      <a:headEnd len="sm" w="sm" type="none"/>
                      <a:tailEnd len="sm" w="sm" type="none"/>
                    </a:lnR>
                    <a:lnT cap="flat" cmpd="sng" w="38100">
                      <a:solidFill>
                        <a:srgbClr val="BFC8AD"/>
                      </a:solidFill>
                      <a:prstDash val="solid"/>
                      <a:round/>
                      <a:headEnd len="sm" w="sm" type="none"/>
                      <a:tailEnd len="sm" w="sm" type="none"/>
                    </a:lnT>
                    <a:lnB cap="flat" cmpd="sng" w="38100">
                      <a:solidFill>
                        <a:srgbClr val="BFC8AD"/>
                      </a:solidFill>
                      <a:prstDash val="solid"/>
                      <a:round/>
                      <a:headEnd len="sm" w="sm" type="none"/>
                      <a:tailEnd len="sm" w="sm" type="none"/>
                    </a:lnB>
                  </a:tcPr>
                </a:tc>
              </a:tr>
            </a:tbl>
          </a:graphicData>
        </a:graphic>
      </p:graphicFrame>
      <p:pic>
        <p:nvPicPr>
          <p:cNvPr id="1106" name="Google Shape;1106;p39"/>
          <p:cNvPicPr preferRelativeResize="0"/>
          <p:nvPr/>
        </p:nvPicPr>
        <p:blipFill rotWithShape="1">
          <a:blip r:embed="rId6">
            <a:alphaModFix/>
          </a:blip>
          <a:srcRect b="0" l="0" r="11832" t="0"/>
          <a:stretch/>
        </p:blipFill>
        <p:spPr>
          <a:xfrm>
            <a:off x="451151" y="-189250"/>
            <a:ext cx="2572926" cy="2351575"/>
          </a:xfrm>
          <a:prstGeom prst="rect">
            <a:avLst/>
          </a:prstGeom>
          <a:noFill/>
          <a:ln>
            <a:noFill/>
          </a:ln>
        </p:spPr>
      </p:pic>
      <p:sp>
        <p:nvSpPr>
          <p:cNvPr id="1107" name="Google Shape;1107;p39"/>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8" name="Google Shape;1108;p39"/>
          <p:cNvGrpSpPr/>
          <p:nvPr/>
        </p:nvGrpSpPr>
        <p:grpSpPr>
          <a:xfrm>
            <a:off x="-36350" y="-46025"/>
            <a:ext cx="9255600" cy="441900"/>
            <a:chOff x="-36350" y="-46025"/>
            <a:chExt cx="9255600" cy="441900"/>
          </a:xfrm>
        </p:grpSpPr>
        <p:sp>
          <p:nvSpPr>
            <p:cNvPr id="1109" name="Google Shape;1109;p39"/>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9"/>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9"/>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2" name="Google Shape;1112;p39"/>
            <p:cNvGrpSpPr/>
            <p:nvPr/>
          </p:nvGrpSpPr>
          <p:grpSpPr>
            <a:xfrm>
              <a:off x="915550" y="40975"/>
              <a:ext cx="360900" cy="268025"/>
              <a:chOff x="763150" y="40975"/>
              <a:chExt cx="360900" cy="268025"/>
            </a:xfrm>
          </p:grpSpPr>
          <p:sp>
            <p:nvSpPr>
              <p:cNvPr id="1113" name="Google Shape;1113;p39"/>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9"/>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5" name="Google Shape;1115;p39"/>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www.caraway.com/financial-assistance/low-income</a:t>
              </a:r>
              <a:endParaRPr/>
            </a:p>
          </p:txBody>
        </p:sp>
        <p:sp>
          <p:nvSpPr>
            <p:cNvPr id="1116" name="Google Shape;1116;p39"/>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7" name="Google Shape;1117;p39"/>
            <p:cNvPicPr preferRelativeResize="0"/>
            <p:nvPr/>
          </p:nvPicPr>
          <p:blipFill>
            <a:blip r:embed="rId7">
              <a:alphaModFix/>
            </a:blip>
            <a:stretch>
              <a:fillRect/>
            </a:stretch>
          </p:blipFill>
          <p:spPr>
            <a:xfrm>
              <a:off x="7829425" y="130075"/>
              <a:ext cx="135000" cy="135000"/>
            </a:xfrm>
            <a:prstGeom prst="rect">
              <a:avLst/>
            </a:prstGeom>
            <a:noFill/>
            <a:ln>
              <a:noFill/>
            </a:ln>
          </p:spPr>
        </p:pic>
      </p:grpSp>
      <p:grpSp>
        <p:nvGrpSpPr>
          <p:cNvPr id="1118" name="Google Shape;1118;p39"/>
          <p:cNvGrpSpPr/>
          <p:nvPr/>
        </p:nvGrpSpPr>
        <p:grpSpPr>
          <a:xfrm>
            <a:off x="136900" y="483975"/>
            <a:ext cx="1380375" cy="415500"/>
            <a:chOff x="136900" y="483975"/>
            <a:chExt cx="1380375" cy="415500"/>
          </a:xfrm>
        </p:grpSpPr>
        <p:pic>
          <p:nvPicPr>
            <p:cNvPr id="1119" name="Google Shape;1119;p39"/>
            <p:cNvPicPr preferRelativeResize="0"/>
            <p:nvPr/>
          </p:nvPicPr>
          <p:blipFill>
            <a:blip r:embed="rId8">
              <a:alphaModFix/>
            </a:blip>
            <a:stretch>
              <a:fillRect/>
            </a:stretch>
          </p:blipFill>
          <p:spPr>
            <a:xfrm>
              <a:off x="136900" y="557775"/>
              <a:ext cx="267900" cy="267900"/>
            </a:xfrm>
            <a:prstGeom prst="rect">
              <a:avLst/>
            </a:prstGeom>
            <a:noFill/>
            <a:ln>
              <a:noFill/>
            </a:ln>
          </p:spPr>
        </p:pic>
        <p:sp>
          <p:nvSpPr>
            <p:cNvPr id="1120" name="Google Shape;1120;p39"/>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121" name="Google Shape;1121;p39"/>
          <p:cNvGrpSpPr/>
          <p:nvPr/>
        </p:nvGrpSpPr>
        <p:grpSpPr>
          <a:xfrm>
            <a:off x="3798026" y="431075"/>
            <a:ext cx="1547941" cy="524499"/>
            <a:chOff x="3149526" y="459325"/>
            <a:chExt cx="1547941" cy="524499"/>
          </a:xfrm>
        </p:grpSpPr>
        <p:sp>
          <p:nvSpPr>
            <p:cNvPr id="1122" name="Google Shape;1122;p39"/>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123" name="Google Shape;1123;p39"/>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124" name="Google Shape;1124;p39"/>
          <p:cNvPicPr preferRelativeResize="0"/>
          <p:nvPr/>
        </p:nvPicPr>
        <p:blipFill>
          <a:blip r:embed="rId9">
            <a:alphaModFix/>
          </a:blip>
          <a:stretch>
            <a:fillRect/>
          </a:stretch>
        </p:blipFill>
        <p:spPr>
          <a:xfrm>
            <a:off x="8164550" y="394275"/>
            <a:ext cx="789100" cy="594900"/>
          </a:xfrm>
          <a:prstGeom prst="rect">
            <a:avLst/>
          </a:prstGeom>
          <a:noFill/>
          <a:ln>
            <a:noFill/>
          </a:ln>
        </p:spPr>
      </p:pic>
      <p:sp>
        <p:nvSpPr>
          <p:cNvPr id="1125" name="Google Shape;1125;p39"/>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126" name="Google Shape;1126;p39"/>
          <p:cNvPicPr preferRelativeResize="0"/>
          <p:nvPr/>
        </p:nvPicPr>
        <p:blipFill>
          <a:blip r:embed="rId9">
            <a:alphaModFix/>
          </a:blip>
          <a:stretch>
            <a:fillRect/>
          </a:stretch>
        </p:blipFill>
        <p:spPr>
          <a:xfrm>
            <a:off x="7193700" y="429475"/>
            <a:ext cx="789100" cy="524500"/>
          </a:xfrm>
          <a:prstGeom prst="rect">
            <a:avLst/>
          </a:prstGeom>
          <a:noFill/>
          <a:ln>
            <a:noFill/>
          </a:ln>
        </p:spPr>
      </p:pic>
      <p:sp>
        <p:nvSpPr>
          <p:cNvPr id="1127" name="Google Shape;1127;p39"/>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cxnSp>
        <p:nvCxnSpPr>
          <p:cNvPr id="1128" name="Google Shape;1128;p39"/>
          <p:cNvCxnSpPr/>
          <p:nvPr/>
        </p:nvCxnSpPr>
        <p:spPr>
          <a:xfrm flipH="1">
            <a:off x="8978063" y="1022028"/>
            <a:ext cx="12900" cy="3666600"/>
          </a:xfrm>
          <a:prstGeom prst="straightConnector1">
            <a:avLst/>
          </a:prstGeom>
          <a:noFill/>
          <a:ln cap="flat" cmpd="sng" w="19050">
            <a:solidFill>
              <a:schemeClr val="dk2"/>
            </a:solidFill>
            <a:prstDash val="solid"/>
            <a:round/>
            <a:headEnd len="med" w="med" type="none"/>
            <a:tailEnd len="med" w="med" type="none"/>
          </a:ln>
        </p:spPr>
      </p:cxnSp>
      <p:sp>
        <p:nvSpPr>
          <p:cNvPr id="1129" name="Google Shape;1129;p39"/>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9"/>
          <p:cNvSpPr/>
          <p:nvPr/>
        </p:nvSpPr>
        <p:spPr>
          <a:xfrm rot="5400000">
            <a:off x="8990963" y="4561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9"/>
          <p:cNvSpPr/>
          <p:nvPr/>
        </p:nvSpPr>
        <p:spPr>
          <a:xfrm>
            <a:off x="9020375" y="2380850"/>
            <a:ext cx="102600" cy="21390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9"/>
          <p:cNvSpPr txBox="1"/>
          <p:nvPr/>
        </p:nvSpPr>
        <p:spPr>
          <a:xfrm>
            <a:off x="3029253" y="3510150"/>
            <a:ext cx="3085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305252"/>
                </a:solidFill>
                <a:latin typeface="Trebuchet MS"/>
                <a:ea typeface="Trebuchet MS"/>
                <a:cs typeface="Trebuchet MS"/>
                <a:sym typeface="Trebuchet MS"/>
              </a:rPr>
              <a:t>Sign up for our newsletter!</a:t>
            </a:r>
            <a:endParaRPr sz="1500">
              <a:solidFill>
                <a:srgbClr val="305252"/>
              </a:solidFill>
              <a:latin typeface="Trebuchet MS"/>
              <a:ea typeface="Trebuchet MS"/>
              <a:cs typeface="Trebuchet MS"/>
              <a:sym typeface="Trebuchet MS"/>
            </a:endParaRPr>
          </a:p>
        </p:txBody>
      </p:sp>
      <p:sp>
        <p:nvSpPr>
          <p:cNvPr id="1133" name="Google Shape;1133;p39"/>
          <p:cNvSpPr/>
          <p:nvPr/>
        </p:nvSpPr>
        <p:spPr>
          <a:xfrm>
            <a:off x="4126550" y="4326113"/>
            <a:ext cx="802800" cy="315900"/>
          </a:xfrm>
          <a:prstGeom prst="roundRect">
            <a:avLst>
              <a:gd fmla="val 16667" name="adj"/>
            </a:avLst>
          </a:prstGeom>
          <a:solidFill>
            <a:srgbClr val="BFC8A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9"/>
          <p:cNvSpPr/>
          <p:nvPr/>
        </p:nvSpPr>
        <p:spPr>
          <a:xfrm>
            <a:off x="3191075" y="3928675"/>
            <a:ext cx="27102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rPr>
              <a:t>email</a:t>
            </a:r>
            <a:endParaRPr>
              <a:solidFill>
                <a:srgbClr val="999999"/>
              </a:solidFill>
            </a:endParaRPr>
          </a:p>
        </p:txBody>
      </p:sp>
      <p:sp>
        <p:nvSpPr>
          <p:cNvPr id="1135" name="Google Shape;1135;p39"/>
          <p:cNvSpPr txBox="1"/>
          <p:nvPr/>
        </p:nvSpPr>
        <p:spPr>
          <a:xfrm>
            <a:off x="4056650" y="427632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9FBFD"/>
                </a:solidFill>
                <a:latin typeface="Trebuchet MS"/>
                <a:ea typeface="Trebuchet MS"/>
                <a:cs typeface="Trebuchet MS"/>
                <a:sym typeface="Trebuchet MS"/>
              </a:rPr>
              <a:t>Submit</a:t>
            </a:r>
            <a:endParaRPr>
              <a:solidFill>
                <a:srgbClr val="F9FBFD"/>
              </a:solidFill>
            </a:endParaRPr>
          </a:p>
        </p:txBody>
      </p:sp>
      <p:sp>
        <p:nvSpPr>
          <p:cNvPr id="1136" name="Google Shape;1136;p39"/>
          <p:cNvSpPr/>
          <p:nvPr/>
        </p:nvSpPr>
        <p:spPr>
          <a:xfrm>
            <a:off x="963613" y="2337875"/>
            <a:ext cx="1548000" cy="415500"/>
          </a:xfrm>
          <a:prstGeom prst="roundRect">
            <a:avLst>
              <a:gd fmla="val 16667" name="adj"/>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Oswald"/>
                <a:ea typeface="Oswald"/>
                <a:cs typeface="Oswald"/>
                <a:sym typeface="Oswald"/>
              </a:rPr>
              <a:t>Contact Us!</a:t>
            </a:r>
            <a:endParaRPr sz="2000">
              <a:solidFill>
                <a:schemeClr val="lt1"/>
              </a:solidFill>
              <a:latin typeface="Oswald"/>
              <a:ea typeface="Oswald"/>
              <a:cs typeface="Oswald"/>
              <a:sym typeface="Oswa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40"/>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2" name="Google Shape;1142;p40"/>
          <p:cNvGrpSpPr/>
          <p:nvPr/>
        </p:nvGrpSpPr>
        <p:grpSpPr>
          <a:xfrm>
            <a:off x="-36350" y="-46025"/>
            <a:ext cx="9255600" cy="441900"/>
            <a:chOff x="-36350" y="-46025"/>
            <a:chExt cx="9255600" cy="441900"/>
          </a:xfrm>
        </p:grpSpPr>
        <p:sp>
          <p:nvSpPr>
            <p:cNvPr id="1143" name="Google Shape;1143;p40"/>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0"/>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0"/>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6" name="Google Shape;1146;p40"/>
            <p:cNvGrpSpPr/>
            <p:nvPr/>
          </p:nvGrpSpPr>
          <p:grpSpPr>
            <a:xfrm>
              <a:off x="915550" y="40975"/>
              <a:ext cx="360900" cy="268025"/>
              <a:chOff x="763150" y="40975"/>
              <a:chExt cx="360900" cy="268025"/>
            </a:xfrm>
          </p:grpSpPr>
          <p:sp>
            <p:nvSpPr>
              <p:cNvPr id="1147" name="Google Shape;1147;p40"/>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0"/>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9" name="Google Shape;1149;p40"/>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www.caraway.com/contact</a:t>
              </a:r>
              <a:endParaRPr/>
            </a:p>
          </p:txBody>
        </p:sp>
        <p:sp>
          <p:nvSpPr>
            <p:cNvPr id="1150" name="Google Shape;1150;p40"/>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1" name="Google Shape;1151;p40"/>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152" name="Google Shape;1152;p40"/>
          <p:cNvGrpSpPr/>
          <p:nvPr/>
        </p:nvGrpSpPr>
        <p:grpSpPr>
          <a:xfrm>
            <a:off x="136900" y="483975"/>
            <a:ext cx="1380375" cy="415500"/>
            <a:chOff x="136900" y="483975"/>
            <a:chExt cx="1380375" cy="415500"/>
          </a:xfrm>
        </p:grpSpPr>
        <p:pic>
          <p:nvPicPr>
            <p:cNvPr id="1153" name="Google Shape;1153;p40"/>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154" name="Google Shape;1154;p40"/>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155" name="Google Shape;1155;p40"/>
          <p:cNvGrpSpPr/>
          <p:nvPr/>
        </p:nvGrpSpPr>
        <p:grpSpPr>
          <a:xfrm>
            <a:off x="3798026" y="431075"/>
            <a:ext cx="1547941" cy="524499"/>
            <a:chOff x="3149526" y="459325"/>
            <a:chExt cx="1547941" cy="524499"/>
          </a:xfrm>
        </p:grpSpPr>
        <p:sp>
          <p:nvSpPr>
            <p:cNvPr id="1156" name="Google Shape;1156;p40"/>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157" name="Google Shape;1157;p40"/>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158" name="Google Shape;1158;p40"/>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159" name="Google Shape;1159;p40"/>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160" name="Google Shape;1160;p40"/>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161" name="Google Shape;1161;p40"/>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1162" name="Google Shape;1162;p40"/>
          <p:cNvSpPr txBox="1"/>
          <p:nvPr/>
        </p:nvSpPr>
        <p:spPr>
          <a:xfrm>
            <a:off x="3095800" y="1030063"/>
            <a:ext cx="4887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900">
                <a:solidFill>
                  <a:srgbClr val="305252"/>
                </a:solidFill>
                <a:latin typeface="Oswald Medium"/>
                <a:ea typeface="Oswald Medium"/>
                <a:cs typeface="Oswald Medium"/>
                <a:sym typeface="Oswald Medium"/>
              </a:rPr>
              <a:t>Contact Us!</a:t>
            </a:r>
            <a:endParaRPr sz="3900">
              <a:solidFill>
                <a:srgbClr val="305252"/>
              </a:solidFill>
              <a:latin typeface="Oswald Medium"/>
              <a:ea typeface="Oswald Medium"/>
              <a:cs typeface="Oswald Medium"/>
              <a:sym typeface="Oswald Medium"/>
            </a:endParaRPr>
          </a:p>
        </p:txBody>
      </p:sp>
      <p:sp>
        <p:nvSpPr>
          <p:cNvPr id="1163" name="Google Shape;1163;p40"/>
          <p:cNvSpPr txBox="1"/>
          <p:nvPr/>
        </p:nvSpPr>
        <p:spPr>
          <a:xfrm>
            <a:off x="773400" y="1673100"/>
            <a:ext cx="270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374151"/>
                </a:solidFill>
                <a:latin typeface="Figtree"/>
                <a:ea typeface="Figtree"/>
                <a:cs typeface="Figtree"/>
                <a:sym typeface="Figtree"/>
              </a:rPr>
              <a:t>Hours of Operation:</a:t>
            </a:r>
            <a:endParaRPr b="1" sz="2000">
              <a:solidFill>
                <a:srgbClr val="374151"/>
              </a:solidFill>
              <a:latin typeface="Figtree"/>
              <a:ea typeface="Figtree"/>
              <a:cs typeface="Figtree"/>
              <a:sym typeface="Figtree"/>
            </a:endParaRPr>
          </a:p>
        </p:txBody>
      </p:sp>
      <p:sp>
        <p:nvSpPr>
          <p:cNvPr id="1164" name="Google Shape;1164;p40"/>
          <p:cNvSpPr txBox="1"/>
          <p:nvPr/>
        </p:nvSpPr>
        <p:spPr>
          <a:xfrm>
            <a:off x="361550" y="2165700"/>
            <a:ext cx="3296400" cy="10467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0"/>
              </a:spcBef>
              <a:spcAft>
                <a:spcPts val="0"/>
              </a:spcAft>
              <a:buNone/>
            </a:pPr>
            <a:r>
              <a:rPr lang="en">
                <a:latin typeface="Figtree"/>
                <a:ea typeface="Figtree"/>
                <a:cs typeface="Figtree"/>
                <a:sym typeface="Figtree"/>
              </a:rPr>
              <a:t>Mon-Fri: 8am-8pm CST</a:t>
            </a:r>
            <a:endParaRPr>
              <a:latin typeface="Figtree"/>
              <a:ea typeface="Figtree"/>
              <a:cs typeface="Figtree"/>
              <a:sym typeface="Figtree"/>
            </a:endParaRPr>
          </a:p>
          <a:p>
            <a:pPr indent="0" lvl="0" marL="457200" rtl="0" algn="just">
              <a:lnSpc>
                <a:spcPct val="150000"/>
              </a:lnSpc>
              <a:spcBef>
                <a:spcPts val="0"/>
              </a:spcBef>
              <a:spcAft>
                <a:spcPts val="0"/>
              </a:spcAft>
              <a:buNone/>
            </a:pPr>
            <a:r>
              <a:rPr lang="en">
                <a:latin typeface="Figtree"/>
                <a:ea typeface="Figtree"/>
                <a:cs typeface="Figtree"/>
                <a:sym typeface="Figtree"/>
              </a:rPr>
              <a:t>Saturday: 10am-5pm CST</a:t>
            </a:r>
            <a:endParaRPr>
              <a:latin typeface="Figtree"/>
              <a:ea typeface="Figtree"/>
              <a:cs typeface="Figtree"/>
              <a:sym typeface="Figtree"/>
            </a:endParaRPr>
          </a:p>
          <a:p>
            <a:pPr indent="0" lvl="0" marL="457200" rtl="0" algn="just">
              <a:lnSpc>
                <a:spcPct val="150000"/>
              </a:lnSpc>
              <a:spcBef>
                <a:spcPts val="0"/>
              </a:spcBef>
              <a:spcAft>
                <a:spcPts val="0"/>
              </a:spcAft>
              <a:buNone/>
            </a:pPr>
            <a:r>
              <a:rPr lang="en">
                <a:latin typeface="Figtree"/>
                <a:ea typeface="Figtree"/>
                <a:cs typeface="Figtree"/>
                <a:sym typeface="Figtree"/>
              </a:rPr>
              <a:t>Sunday: 9am-2pm CST</a:t>
            </a:r>
            <a:endParaRPr>
              <a:latin typeface="Figtree"/>
              <a:ea typeface="Figtree"/>
              <a:cs typeface="Figtree"/>
              <a:sym typeface="Figtree"/>
            </a:endParaRPr>
          </a:p>
        </p:txBody>
      </p:sp>
      <p:sp>
        <p:nvSpPr>
          <p:cNvPr id="1165" name="Google Shape;1165;p40"/>
          <p:cNvSpPr txBox="1"/>
          <p:nvPr/>
        </p:nvSpPr>
        <p:spPr>
          <a:xfrm>
            <a:off x="1154625" y="3225650"/>
            <a:ext cx="116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374151"/>
                </a:solidFill>
                <a:latin typeface="Figtree"/>
                <a:ea typeface="Figtree"/>
                <a:cs typeface="Figtree"/>
                <a:sym typeface="Figtree"/>
              </a:rPr>
              <a:t>Call us!</a:t>
            </a:r>
            <a:endParaRPr b="1" sz="2000">
              <a:solidFill>
                <a:srgbClr val="374151"/>
              </a:solidFill>
              <a:latin typeface="Figtree"/>
              <a:ea typeface="Figtree"/>
              <a:cs typeface="Figtree"/>
              <a:sym typeface="Figtree"/>
            </a:endParaRPr>
          </a:p>
        </p:txBody>
      </p:sp>
      <p:sp>
        <p:nvSpPr>
          <p:cNvPr id="1166" name="Google Shape;1166;p40"/>
          <p:cNvSpPr txBox="1"/>
          <p:nvPr/>
        </p:nvSpPr>
        <p:spPr>
          <a:xfrm>
            <a:off x="516825" y="3705000"/>
            <a:ext cx="3172500" cy="723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solidFill>
                  <a:schemeClr val="dk1"/>
                </a:solidFill>
                <a:latin typeface="Figtree"/>
                <a:ea typeface="Figtree"/>
                <a:cs typeface="Figtree"/>
                <a:sym typeface="Figtree"/>
              </a:rPr>
              <a:t>Office Phone: (800) - 434- 1234</a:t>
            </a:r>
            <a:endParaRPr>
              <a:solidFill>
                <a:schemeClr val="dk1"/>
              </a:solidFill>
              <a:latin typeface="Figtree"/>
              <a:ea typeface="Figtree"/>
              <a:cs typeface="Figtree"/>
              <a:sym typeface="Figtree"/>
            </a:endParaRPr>
          </a:p>
          <a:p>
            <a:pPr indent="0" lvl="0" marL="0" rtl="0" algn="just">
              <a:lnSpc>
                <a:spcPct val="150000"/>
              </a:lnSpc>
              <a:spcBef>
                <a:spcPts val="0"/>
              </a:spcBef>
              <a:spcAft>
                <a:spcPts val="0"/>
              </a:spcAft>
              <a:buNone/>
            </a:pPr>
            <a:r>
              <a:rPr lang="en">
                <a:solidFill>
                  <a:schemeClr val="dk1"/>
                </a:solidFill>
                <a:latin typeface="Figtree"/>
                <a:ea typeface="Figtree"/>
                <a:cs typeface="Figtree"/>
                <a:sym typeface="Figtree"/>
              </a:rPr>
              <a:t>Therapist Hotline: </a:t>
            </a:r>
            <a:r>
              <a:rPr lang="en">
                <a:solidFill>
                  <a:schemeClr val="dk1"/>
                </a:solidFill>
                <a:latin typeface="Figtree"/>
                <a:ea typeface="Figtree"/>
                <a:cs typeface="Figtree"/>
                <a:sym typeface="Figtree"/>
              </a:rPr>
              <a:t>(800) - 434- 1272</a:t>
            </a:r>
            <a:endParaRPr>
              <a:solidFill>
                <a:schemeClr val="dk1"/>
              </a:solidFill>
              <a:latin typeface="Figtree"/>
              <a:ea typeface="Figtree"/>
              <a:cs typeface="Figtree"/>
              <a:sym typeface="Figtree"/>
            </a:endParaRPr>
          </a:p>
        </p:txBody>
      </p:sp>
      <p:sp>
        <p:nvSpPr>
          <p:cNvPr id="1167" name="Google Shape;1167;p40"/>
          <p:cNvSpPr txBox="1"/>
          <p:nvPr/>
        </p:nvSpPr>
        <p:spPr>
          <a:xfrm>
            <a:off x="5164550" y="15930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374151"/>
                </a:solidFill>
                <a:latin typeface="Figtree"/>
                <a:ea typeface="Figtree"/>
                <a:cs typeface="Figtree"/>
                <a:sym typeface="Figtree"/>
              </a:rPr>
              <a:t>Send us an email!</a:t>
            </a:r>
            <a:endParaRPr/>
          </a:p>
        </p:txBody>
      </p:sp>
      <p:sp>
        <p:nvSpPr>
          <p:cNvPr id="1168" name="Google Shape;1168;p40"/>
          <p:cNvSpPr/>
          <p:nvPr/>
        </p:nvSpPr>
        <p:spPr>
          <a:xfrm>
            <a:off x="5164550" y="2165700"/>
            <a:ext cx="2706000" cy="4155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5164550" y="2781250"/>
            <a:ext cx="2706000" cy="4155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5164550" y="3396800"/>
            <a:ext cx="2706000" cy="4155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5164550" y="4012350"/>
            <a:ext cx="2706000" cy="6645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0"/>
          <p:cNvSpPr txBox="1"/>
          <p:nvPr/>
        </p:nvSpPr>
        <p:spPr>
          <a:xfrm>
            <a:off x="5094575" y="1931138"/>
            <a:ext cx="87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Figtree Light"/>
                <a:ea typeface="Figtree Light"/>
                <a:cs typeface="Figtree Light"/>
                <a:sym typeface="Figtree Light"/>
              </a:rPr>
              <a:t>Name</a:t>
            </a:r>
            <a:endParaRPr sz="1000">
              <a:latin typeface="Figtree Light"/>
              <a:ea typeface="Figtree Light"/>
              <a:cs typeface="Figtree Light"/>
              <a:sym typeface="Figtree Light"/>
            </a:endParaRPr>
          </a:p>
        </p:txBody>
      </p:sp>
      <p:sp>
        <p:nvSpPr>
          <p:cNvPr id="1173" name="Google Shape;1173;p40"/>
          <p:cNvSpPr txBox="1"/>
          <p:nvPr/>
        </p:nvSpPr>
        <p:spPr>
          <a:xfrm>
            <a:off x="5094575" y="25197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gtree Light"/>
                <a:ea typeface="Figtree Light"/>
                <a:cs typeface="Figtree Light"/>
                <a:sym typeface="Figtree Light"/>
              </a:rPr>
              <a:t>Email</a:t>
            </a:r>
            <a:endParaRPr sz="1000">
              <a:solidFill>
                <a:schemeClr val="dk1"/>
              </a:solidFill>
              <a:latin typeface="Figtree Light"/>
              <a:ea typeface="Figtree Light"/>
              <a:cs typeface="Figtree Light"/>
              <a:sym typeface="Figtree Light"/>
            </a:endParaRPr>
          </a:p>
        </p:txBody>
      </p:sp>
      <p:sp>
        <p:nvSpPr>
          <p:cNvPr id="1174" name="Google Shape;1174;p40"/>
          <p:cNvSpPr txBox="1"/>
          <p:nvPr/>
        </p:nvSpPr>
        <p:spPr>
          <a:xfrm>
            <a:off x="5094575" y="310825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gtree Light"/>
                <a:ea typeface="Figtree Light"/>
                <a:cs typeface="Figtree Light"/>
                <a:sym typeface="Figtree Light"/>
              </a:rPr>
              <a:t>Subject</a:t>
            </a:r>
            <a:endParaRPr sz="1000">
              <a:solidFill>
                <a:schemeClr val="dk1"/>
              </a:solidFill>
              <a:latin typeface="Figtree Light"/>
              <a:ea typeface="Figtree Light"/>
              <a:cs typeface="Figtree Light"/>
              <a:sym typeface="Figtree Light"/>
            </a:endParaRPr>
          </a:p>
        </p:txBody>
      </p:sp>
      <p:sp>
        <p:nvSpPr>
          <p:cNvPr id="1175" name="Google Shape;1175;p40"/>
          <p:cNvSpPr txBox="1"/>
          <p:nvPr/>
        </p:nvSpPr>
        <p:spPr>
          <a:xfrm>
            <a:off x="5094575" y="375612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gtree Light"/>
                <a:ea typeface="Figtree Light"/>
                <a:cs typeface="Figtree Light"/>
                <a:sym typeface="Figtree Light"/>
              </a:rPr>
              <a:t>Message</a:t>
            </a:r>
            <a:endParaRPr sz="1000">
              <a:solidFill>
                <a:schemeClr val="dk1"/>
              </a:solidFill>
              <a:latin typeface="Figtree Light"/>
              <a:ea typeface="Figtree Light"/>
              <a:cs typeface="Figtree Light"/>
              <a:sym typeface="Figtree Light"/>
            </a:endParaRPr>
          </a:p>
        </p:txBody>
      </p:sp>
      <p:sp>
        <p:nvSpPr>
          <p:cNvPr id="1176" name="Google Shape;1176;p40"/>
          <p:cNvSpPr/>
          <p:nvPr/>
        </p:nvSpPr>
        <p:spPr>
          <a:xfrm>
            <a:off x="6123050" y="4740025"/>
            <a:ext cx="789000" cy="263400"/>
          </a:xfrm>
          <a:prstGeom prst="roundRect">
            <a:avLst>
              <a:gd fmla="val 16667" name="adj"/>
            </a:avLst>
          </a:prstGeom>
          <a:solidFill>
            <a:srgbClr val="79BEEE"/>
          </a:solidFill>
          <a:ln cap="flat" cmpd="sng" w="9525">
            <a:solidFill>
              <a:srgbClr val="79B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9BEEE"/>
              </a:solidFill>
            </a:endParaRPr>
          </a:p>
        </p:txBody>
      </p:sp>
      <p:sp>
        <p:nvSpPr>
          <p:cNvPr id="1177" name="Google Shape;1177;p40"/>
          <p:cNvSpPr txBox="1"/>
          <p:nvPr/>
        </p:nvSpPr>
        <p:spPr>
          <a:xfrm>
            <a:off x="6080150" y="4654200"/>
            <a:ext cx="8748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latin typeface="Figtree"/>
                <a:ea typeface="Figtree"/>
                <a:cs typeface="Figtree"/>
                <a:sym typeface="Figtree"/>
              </a:rPr>
              <a:t>Submit</a:t>
            </a:r>
            <a:endParaRPr b="1">
              <a:latin typeface="Figtree"/>
              <a:ea typeface="Figtree"/>
              <a:cs typeface="Figtree"/>
              <a:sym typeface="Figtree"/>
            </a:endParaRPr>
          </a:p>
        </p:txBody>
      </p:sp>
      <p:sp>
        <p:nvSpPr>
          <p:cNvPr id="1178" name="Google Shape;1178;p40"/>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9020375" y="11616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1" name="Google Shape;1181;p40"/>
          <p:cNvCxnSpPr/>
          <p:nvPr/>
        </p:nvCxnSpPr>
        <p:spPr>
          <a:xfrm flipH="1">
            <a:off x="8990963" y="1019628"/>
            <a:ext cx="12600" cy="4114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41"/>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7" name="Google Shape;1187;p41"/>
          <p:cNvGrpSpPr/>
          <p:nvPr/>
        </p:nvGrpSpPr>
        <p:grpSpPr>
          <a:xfrm>
            <a:off x="-36350" y="-46025"/>
            <a:ext cx="9255600" cy="441900"/>
            <a:chOff x="-36350" y="-46025"/>
            <a:chExt cx="9255600" cy="441900"/>
          </a:xfrm>
        </p:grpSpPr>
        <p:sp>
          <p:nvSpPr>
            <p:cNvPr id="1188" name="Google Shape;1188;p41"/>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1"/>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1"/>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1" name="Google Shape;1191;p41"/>
            <p:cNvGrpSpPr/>
            <p:nvPr/>
          </p:nvGrpSpPr>
          <p:grpSpPr>
            <a:xfrm>
              <a:off x="915550" y="40975"/>
              <a:ext cx="360900" cy="268025"/>
              <a:chOff x="763150" y="40975"/>
              <a:chExt cx="360900" cy="268025"/>
            </a:xfrm>
          </p:grpSpPr>
          <p:sp>
            <p:nvSpPr>
              <p:cNvPr id="1192" name="Google Shape;1192;p41"/>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1"/>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4" name="Google Shape;1194;p41"/>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www.caraway.com/contact</a:t>
              </a:r>
              <a:endParaRPr/>
            </a:p>
          </p:txBody>
        </p:sp>
        <p:sp>
          <p:nvSpPr>
            <p:cNvPr id="1195" name="Google Shape;1195;p41"/>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6" name="Google Shape;1196;p41"/>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197" name="Google Shape;1197;p41"/>
          <p:cNvGrpSpPr/>
          <p:nvPr/>
        </p:nvGrpSpPr>
        <p:grpSpPr>
          <a:xfrm>
            <a:off x="136900" y="483975"/>
            <a:ext cx="1380375" cy="415500"/>
            <a:chOff x="136900" y="483975"/>
            <a:chExt cx="1380375" cy="415500"/>
          </a:xfrm>
        </p:grpSpPr>
        <p:pic>
          <p:nvPicPr>
            <p:cNvPr id="1198" name="Google Shape;1198;p41"/>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199" name="Google Shape;1199;p41"/>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200" name="Google Shape;1200;p41"/>
          <p:cNvGrpSpPr/>
          <p:nvPr/>
        </p:nvGrpSpPr>
        <p:grpSpPr>
          <a:xfrm>
            <a:off x="3798026" y="431075"/>
            <a:ext cx="1547941" cy="524499"/>
            <a:chOff x="3149526" y="459325"/>
            <a:chExt cx="1547941" cy="524499"/>
          </a:xfrm>
        </p:grpSpPr>
        <p:sp>
          <p:nvSpPr>
            <p:cNvPr id="1201" name="Google Shape;1201;p41"/>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202" name="Google Shape;1202;p41"/>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203" name="Google Shape;1203;p41"/>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204" name="Google Shape;1204;p41"/>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205" name="Google Shape;1205;p41"/>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206" name="Google Shape;1206;p41"/>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1207" name="Google Shape;1207;p41"/>
          <p:cNvSpPr txBox="1"/>
          <p:nvPr/>
        </p:nvSpPr>
        <p:spPr>
          <a:xfrm>
            <a:off x="1562850" y="990775"/>
            <a:ext cx="116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374151"/>
                </a:solidFill>
                <a:latin typeface="Figtree"/>
                <a:ea typeface="Figtree"/>
                <a:cs typeface="Figtree"/>
                <a:sym typeface="Figtree"/>
              </a:rPr>
              <a:t>Call us!</a:t>
            </a:r>
            <a:endParaRPr b="1" sz="2000">
              <a:solidFill>
                <a:srgbClr val="374151"/>
              </a:solidFill>
              <a:latin typeface="Figtree"/>
              <a:ea typeface="Figtree"/>
              <a:cs typeface="Figtree"/>
              <a:sym typeface="Figtree"/>
            </a:endParaRPr>
          </a:p>
        </p:txBody>
      </p:sp>
      <p:sp>
        <p:nvSpPr>
          <p:cNvPr id="1208" name="Google Shape;1208;p41"/>
          <p:cNvSpPr txBox="1"/>
          <p:nvPr/>
        </p:nvSpPr>
        <p:spPr>
          <a:xfrm>
            <a:off x="925050" y="1470125"/>
            <a:ext cx="3172500" cy="723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solidFill>
                  <a:schemeClr val="dk1"/>
                </a:solidFill>
                <a:latin typeface="Figtree"/>
                <a:ea typeface="Figtree"/>
                <a:cs typeface="Figtree"/>
                <a:sym typeface="Figtree"/>
              </a:rPr>
              <a:t>Office Phone: (800) - 434- 1234</a:t>
            </a:r>
            <a:endParaRPr>
              <a:solidFill>
                <a:schemeClr val="dk1"/>
              </a:solidFill>
              <a:latin typeface="Figtree"/>
              <a:ea typeface="Figtree"/>
              <a:cs typeface="Figtree"/>
              <a:sym typeface="Figtree"/>
            </a:endParaRPr>
          </a:p>
          <a:p>
            <a:pPr indent="0" lvl="0" marL="0" rtl="0" algn="just">
              <a:lnSpc>
                <a:spcPct val="150000"/>
              </a:lnSpc>
              <a:spcBef>
                <a:spcPts val="0"/>
              </a:spcBef>
              <a:spcAft>
                <a:spcPts val="0"/>
              </a:spcAft>
              <a:buNone/>
            </a:pPr>
            <a:r>
              <a:rPr lang="en">
                <a:solidFill>
                  <a:schemeClr val="dk1"/>
                </a:solidFill>
                <a:latin typeface="Figtree"/>
                <a:ea typeface="Figtree"/>
                <a:cs typeface="Figtree"/>
                <a:sym typeface="Figtree"/>
              </a:rPr>
              <a:t>Therapist Hotline: (800) - 434- 1272</a:t>
            </a:r>
            <a:endParaRPr>
              <a:solidFill>
                <a:schemeClr val="dk1"/>
              </a:solidFill>
              <a:latin typeface="Figtree"/>
              <a:ea typeface="Figtree"/>
              <a:cs typeface="Figtree"/>
              <a:sym typeface="Figtree"/>
            </a:endParaRPr>
          </a:p>
        </p:txBody>
      </p:sp>
      <p:sp>
        <p:nvSpPr>
          <p:cNvPr id="1209" name="Google Shape;1209;p41"/>
          <p:cNvSpPr/>
          <p:nvPr/>
        </p:nvSpPr>
        <p:spPr>
          <a:xfrm>
            <a:off x="5164550" y="1029325"/>
            <a:ext cx="2706000" cy="4155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1"/>
          <p:cNvSpPr/>
          <p:nvPr/>
        </p:nvSpPr>
        <p:spPr>
          <a:xfrm>
            <a:off x="5164550" y="1658400"/>
            <a:ext cx="2706000" cy="6645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1"/>
          <p:cNvSpPr txBox="1"/>
          <p:nvPr/>
        </p:nvSpPr>
        <p:spPr>
          <a:xfrm>
            <a:off x="5094575" y="13865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Figtree Light"/>
                <a:ea typeface="Figtree Light"/>
                <a:cs typeface="Figtree Light"/>
                <a:sym typeface="Figtree Light"/>
              </a:rPr>
              <a:t>Message</a:t>
            </a:r>
            <a:endParaRPr sz="1000">
              <a:solidFill>
                <a:schemeClr val="dk1"/>
              </a:solidFill>
              <a:latin typeface="Figtree Light"/>
              <a:ea typeface="Figtree Light"/>
              <a:cs typeface="Figtree Light"/>
              <a:sym typeface="Figtree Light"/>
            </a:endParaRPr>
          </a:p>
        </p:txBody>
      </p:sp>
      <p:sp>
        <p:nvSpPr>
          <p:cNvPr id="1212" name="Google Shape;1212;p41"/>
          <p:cNvSpPr/>
          <p:nvPr/>
        </p:nvSpPr>
        <p:spPr>
          <a:xfrm>
            <a:off x="6123050" y="2436250"/>
            <a:ext cx="789000" cy="263400"/>
          </a:xfrm>
          <a:prstGeom prst="roundRect">
            <a:avLst>
              <a:gd fmla="val 16667" name="adj"/>
            </a:avLst>
          </a:prstGeom>
          <a:solidFill>
            <a:srgbClr val="79BEEE"/>
          </a:solidFill>
          <a:ln cap="flat" cmpd="sng" w="9525">
            <a:solidFill>
              <a:srgbClr val="79B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9BEEE"/>
              </a:solidFill>
            </a:endParaRPr>
          </a:p>
        </p:txBody>
      </p:sp>
      <p:sp>
        <p:nvSpPr>
          <p:cNvPr id="1213" name="Google Shape;1213;p41"/>
          <p:cNvSpPr txBox="1"/>
          <p:nvPr/>
        </p:nvSpPr>
        <p:spPr>
          <a:xfrm>
            <a:off x="6080150" y="2367850"/>
            <a:ext cx="8748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latin typeface="Figtree"/>
                <a:ea typeface="Figtree"/>
                <a:cs typeface="Figtree"/>
                <a:sym typeface="Figtree"/>
              </a:rPr>
              <a:t>Submit</a:t>
            </a:r>
            <a:endParaRPr b="1">
              <a:latin typeface="Figtree"/>
              <a:ea typeface="Figtree"/>
              <a:cs typeface="Figtree"/>
              <a:sym typeface="Figtree"/>
            </a:endParaRPr>
          </a:p>
        </p:txBody>
      </p:sp>
      <p:grpSp>
        <p:nvGrpSpPr>
          <p:cNvPr id="1214" name="Google Shape;1214;p41"/>
          <p:cNvGrpSpPr/>
          <p:nvPr/>
        </p:nvGrpSpPr>
        <p:grpSpPr>
          <a:xfrm>
            <a:off x="-124" y="3585617"/>
            <a:ext cx="9143899" cy="1436624"/>
            <a:chOff x="-55802" y="4695378"/>
            <a:chExt cx="9179700" cy="594900"/>
          </a:xfrm>
        </p:grpSpPr>
        <p:sp>
          <p:nvSpPr>
            <p:cNvPr id="1215" name="Google Shape;1215;p41"/>
            <p:cNvSpPr/>
            <p:nvPr/>
          </p:nvSpPr>
          <p:spPr>
            <a:xfrm>
              <a:off x="-55802" y="4695378"/>
              <a:ext cx="9179700" cy="594900"/>
            </a:xfrm>
            <a:prstGeom prst="rect">
              <a:avLst/>
            </a:prstGeom>
            <a:solidFill>
              <a:srgbClr val="A284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1"/>
            <p:cNvSpPr txBox="1"/>
            <p:nvPr/>
          </p:nvSpPr>
          <p:spPr>
            <a:xfrm>
              <a:off x="0" y="4785075"/>
              <a:ext cx="3191100" cy="17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rgbClr val="0000FF"/>
                  </a:solidFill>
                  <a:latin typeface="Trebuchet MS"/>
                  <a:ea typeface="Trebuchet MS"/>
                  <a:cs typeface="Trebuchet MS"/>
                  <a:sym typeface="Trebuchet MS"/>
                </a:rPr>
                <a:t>Careers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FAQ</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Contact Us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Press</a:t>
              </a:r>
              <a:endParaRPr sz="1500" u="sng">
                <a:solidFill>
                  <a:srgbClr val="0000FF"/>
                </a:solidFill>
                <a:latin typeface="Trebuchet MS"/>
                <a:ea typeface="Trebuchet MS"/>
                <a:cs typeface="Trebuchet MS"/>
                <a:sym typeface="Trebuchet MS"/>
              </a:endParaRPr>
            </a:p>
          </p:txBody>
        </p:sp>
        <p:pic>
          <p:nvPicPr>
            <p:cNvPr id="1217" name="Google Shape;1217;p41"/>
            <p:cNvPicPr preferRelativeResize="0"/>
            <p:nvPr/>
          </p:nvPicPr>
          <p:blipFill>
            <a:blip r:embed="rId6">
              <a:alphaModFix/>
            </a:blip>
            <a:stretch>
              <a:fillRect/>
            </a:stretch>
          </p:blipFill>
          <p:spPr>
            <a:xfrm>
              <a:off x="3371488" y="4843080"/>
              <a:ext cx="455302" cy="217193"/>
            </a:xfrm>
            <a:prstGeom prst="rect">
              <a:avLst/>
            </a:prstGeom>
            <a:noFill/>
            <a:ln>
              <a:noFill/>
            </a:ln>
          </p:spPr>
        </p:pic>
        <p:pic>
          <p:nvPicPr>
            <p:cNvPr id="1218" name="Google Shape;1218;p41"/>
            <p:cNvPicPr preferRelativeResize="0"/>
            <p:nvPr/>
          </p:nvPicPr>
          <p:blipFill>
            <a:blip r:embed="rId7">
              <a:alphaModFix/>
            </a:blip>
            <a:stretch>
              <a:fillRect/>
            </a:stretch>
          </p:blipFill>
          <p:spPr>
            <a:xfrm>
              <a:off x="4252700" y="4843078"/>
              <a:ext cx="402504" cy="217193"/>
            </a:xfrm>
            <a:prstGeom prst="rect">
              <a:avLst/>
            </a:prstGeom>
            <a:noFill/>
            <a:ln>
              <a:noFill/>
            </a:ln>
          </p:spPr>
        </p:pic>
        <p:pic>
          <p:nvPicPr>
            <p:cNvPr id="1219" name="Google Shape;1219;p41"/>
            <p:cNvPicPr preferRelativeResize="0"/>
            <p:nvPr/>
          </p:nvPicPr>
          <p:blipFill>
            <a:blip r:embed="rId8">
              <a:alphaModFix/>
            </a:blip>
            <a:stretch>
              <a:fillRect/>
            </a:stretch>
          </p:blipFill>
          <p:spPr>
            <a:xfrm>
              <a:off x="5081105" y="4843077"/>
              <a:ext cx="402495" cy="217196"/>
            </a:xfrm>
            <a:prstGeom prst="rect">
              <a:avLst/>
            </a:prstGeom>
            <a:noFill/>
            <a:ln>
              <a:noFill/>
            </a:ln>
          </p:spPr>
        </p:pic>
      </p:grpSp>
      <p:cxnSp>
        <p:nvCxnSpPr>
          <p:cNvPr id="1220" name="Google Shape;1220;p41"/>
          <p:cNvCxnSpPr/>
          <p:nvPr/>
        </p:nvCxnSpPr>
        <p:spPr>
          <a:xfrm flipH="1">
            <a:off x="8960963" y="990778"/>
            <a:ext cx="42600" cy="2685900"/>
          </a:xfrm>
          <a:prstGeom prst="straightConnector1">
            <a:avLst/>
          </a:prstGeom>
          <a:noFill/>
          <a:ln cap="flat" cmpd="sng" w="19050">
            <a:solidFill>
              <a:schemeClr val="dk2"/>
            </a:solidFill>
            <a:prstDash val="solid"/>
            <a:round/>
            <a:headEnd len="med" w="med" type="none"/>
            <a:tailEnd len="med" w="med" type="none"/>
          </a:ln>
        </p:spPr>
      </p:cxnSp>
      <p:sp>
        <p:nvSpPr>
          <p:cNvPr id="1221" name="Google Shape;1221;p41"/>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1"/>
          <p:cNvSpPr/>
          <p:nvPr/>
        </p:nvSpPr>
        <p:spPr>
          <a:xfrm>
            <a:off x="9008075" y="3177925"/>
            <a:ext cx="123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1"/>
          <p:cNvSpPr/>
          <p:nvPr/>
        </p:nvSpPr>
        <p:spPr>
          <a:xfrm rot="5400000">
            <a:off x="8990963" y="354722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3">
            <a:alphaModFix/>
          </a:blip>
          <a:srcRect b="0" l="22281" r="0" t="0"/>
          <a:stretch/>
        </p:blipFill>
        <p:spPr>
          <a:xfrm>
            <a:off x="1575025" y="826925"/>
            <a:ext cx="1938925" cy="1404500"/>
          </a:xfrm>
          <a:prstGeom prst="rect">
            <a:avLst/>
          </a:prstGeom>
          <a:noFill/>
          <a:ln>
            <a:noFill/>
          </a:ln>
        </p:spPr>
      </p:pic>
      <p:sp>
        <p:nvSpPr>
          <p:cNvPr id="123" name="Google Shape;123;p15"/>
          <p:cNvSpPr txBox="1"/>
          <p:nvPr/>
        </p:nvSpPr>
        <p:spPr>
          <a:xfrm>
            <a:off x="3857663" y="587075"/>
            <a:ext cx="48693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305252"/>
                </a:solidFill>
                <a:latin typeface="Trebuchet MS"/>
                <a:ea typeface="Trebuchet MS"/>
                <a:cs typeface="Trebuchet MS"/>
                <a:sym typeface="Trebuchet MS"/>
              </a:rPr>
              <a:t>Sara is a second-year Computer Science foreign student and is also working part-time as a TA. She struggled to balance her school and personal life while having to work on the side. </a:t>
            </a:r>
            <a:r>
              <a:rPr lang="en" sz="1500">
                <a:solidFill>
                  <a:srgbClr val="305252"/>
                </a:solidFill>
                <a:latin typeface="Trebuchet MS"/>
                <a:ea typeface="Trebuchet MS"/>
                <a:cs typeface="Trebuchet MS"/>
                <a:sym typeface="Trebuchet MS"/>
              </a:rPr>
              <a:t>Caraway helped her find a therapist that could work on her schedule, and give her tips!</a:t>
            </a:r>
            <a:endParaRPr sz="1500">
              <a:solidFill>
                <a:srgbClr val="305252"/>
              </a:solidFill>
              <a:latin typeface="Trebuchet MS"/>
              <a:ea typeface="Trebuchet MS"/>
              <a:cs typeface="Trebuchet MS"/>
              <a:sym typeface="Trebuchet MS"/>
            </a:endParaRPr>
          </a:p>
        </p:txBody>
      </p:sp>
      <p:sp>
        <p:nvSpPr>
          <p:cNvPr id="124" name="Google Shape;124;p15"/>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15"/>
          <p:cNvGrpSpPr/>
          <p:nvPr/>
        </p:nvGrpSpPr>
        <p:grpSpPr>
          <a:xfrm>
            <a:off x="-36350" y="-46025"/>
            <a:ext cx="9255600" cy="441900"/>
            <a:chOff x="-36350" y="-46025"/>
            <a:chExt cx="9255600" cy="441900"/>
          </a:xfrm>
        </p:grpSpPr>
        <p:sp>
          <p:nvSpPr>
            <p:cNvPr id="126" name="Google Shape;126;p15"/>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5"/>
            <p:cNvGrpSpPr/>
            <p:nvPr/>
          </p:nvGrpSpPr>
          <p:grpSpPr>
            <a:xfrm>
              <a:off x="915550" y="40975"/>
              <a:ext cx="360900" cy="268025"/>
              <a:chOff x="763150" y="40975"/>
              <a:chExt cx="360900" cy="268025"/>
            </a:xfrm>
          </p:grpSpPr>
          <p:sp>
            <p:nvSpPr>
              <p:cNvPr id="130" name="Google Shape;130;p15"/>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5"/>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www.caraway.com/home</a:t>
              </a:r>
              <a:endParaRPr/>
            </a:p>
          </p:txBody>
        </p:sp>
        <p:sp>
          <p:nvSpPr>
            <p:cNvPr id="133" name="Google Shape;133;p15"/>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5"/>
            <p:cNvPicPr preferRelativeResize="0"/>
            <p:nvPr/>
          </p:nvPicPr>
          <p:blipFill>
            <a:blip r:embed="rId4">
              <a:alphaModFix/>
            </a:blip>
            <a:stretch>
              <a:fillRect/>
            </a:stretch>
          </p:blipFill>
          <p:spPr>
            <a:xfrm>
              <a:off x="7829425" y="130075"/>
              <a:ext cx="135000" cy="135000"/>
            </a:xfrm>
            <a:prstGeom prst="rect">
              <a:avLst/>
            </a:prstGeom>
            <a:noFill/>
            <a:ln>
              <a:noFill/>
            </a:ln>
          </p:spPr>
        </p:pic>
      </p:grpSp>
      <p:grpSp>
        <p:nvGrpSpPr>
          <p:cNvPr id="135" name="Google Shape;135;p15"/>
          <p:cNvGrpSpPr/>
          <p:nvPr/>
        </p:nvGrpSpPr>
        <p:grpSpPr>
          <a:xfrm>
            <a:off x="136900" y="483975"/>
            <a:ext cx="1380375" cy="415500"/>
            <a:chOff x="136900" y="483975"/>
            <a:chExt cx="1380375" cy="415500"/>
          </a:xfrm>
        </p:grpSpPr>
        <p:pic>
          <p:nvPicPr>
            <p:cNvPr id="136" name="Google Shape;136;p15"/>
            <p:cNvPicPr preferRelativeResize="0"/>
            <p:nvPr/>
          </p:nvPicPr>
          <p:blipFill>
            <a:blip r:embed="rId5">
              <a:alphaModFix/>
            </a:blip>
            <a:stretch>
              <a:fillRect/>
            </a:stretch>
          </p:blipFill>
          <p:spPr>
            <a:xfrm>
              <a:off x="136900" y="557775"/>
              <a:ext cx="267900" cy="267900"/>
            </a:xfrm>
            <a:prstGeom prst="rect">
              <a:avLst/>
            </a:prstGeom>
            <a:noFill/>
            <a:ln>
              <a:noFill/>
            </a:ln>
          </p:spPr>
        </p:pic>
        <p:sp>
          <p:nvSpPr>
            <p:cNvPr id="137" name="Google Shape;137;p15"/>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38" name="Google Shape;138;p15"/>
          <p:cNvGrpSpPr/>
          <p:nvPr/>
        </p:nvGrpSpPr>
        <p:grpSpPr>
          <a:xfrm>
            <a:off x="3798026" y="431075"/>
            <a:ext cx="1547941" cy="524499"/>
            <a:chOff x="3149526" y="459325"/>
            <a:chExt cx="1547941" cy="524499"/>
          </a:xfrm>
        </p:grpSpPr>
        <p:sp>
          <p:nvSpPr>
            <p:cNvPr id="139" name="Google Shape;139;p15"/>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40" name="Google Shape;140;p15"/>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41" name="Google Shape;141;p15"/>
          <p:cNvPicPr preferRelativeResize="0"/>
          <p:nvPr/>
        </p:nvPicPr>
        <p:blipFill>
          <a:blip r:embed="rId6">
            <a:alphaModFix/>
          </a:blip>
          <a:stretch>
            <a:fillRect/>
          </a:stretch>
        </p:blipFill>
        <p:spPr>
          <a:xfrm>
            <a:off x="8164550" y="394275"/>
            <a:ext cx="789100" cy="594900"/>
          </a:xfrm>
          <a:prstGeom prst="rect">
            <a:avLst/>
          </a:prstGeom>
          <a:noFill/>
          <a:ln>
            <a:noFill/>
          </a:ln>
        </p:spPr>
      </p:pic>
      <p:sp>
        <p:nvSpPr>
          <p:cNvPr id="142" name="Google Shape;142;p15"/>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43" name="Google Shape;143;p15"/>
          <p:cNvPicPr preferRelativeResize="0"/>
          <p:nvPr/>
        </p:nvPicPr>
        <p:blipFill>
          <a:blip r:embed="rId6">
            <a:alphaModFix/>
          </a:blip>
          <a:stretch>
            <a:fillRect/>
          </a:stretch>
        </p:blipFill>
        <p:spPr>
          <a:xfrm>
            <a:off x="7193700" y="429475"/>
            <a:ext cx="789100" cy="524500"/>
          </a:xfrm>
          <a:prstGeom prst="rect">
            <a:avLst/>
          </a:prstGeom>
          <a:noFill/>
          <a:ln>
            <a:noFill/>
          </a:ln>
        </p:spPr>
      </p:pic>
      <p:sp>
        <p:nvSpPr>
          <p:cNvPr id="144" name="Google Shape;144;p15"/>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145" name="Google Shape;145;p15"/>
          <p:cNvSpPr txBox="1"/>
          <p:nvPr/>
        </p:nvSpPr>
        <p:spPr>
          <a:xfrm>
            <a:off x="322763" y="3067750"/>
            <a:ext cx="4869300" cy="226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305252"/>
                </a:solidFill>
                <a:latin typeface="Trebuchet MS"/>
                <a:ea typeface="Trebuchet MS"/>
                <a:cs typeface="Trebuchet MS"/>
                <a:sym typeface="Trebuchet MS"/>
              </a:rPr>
              <a:t>Jaleesa is a junior majoring in Chemical Engineering. During the weekends, she works part time as barista at her local coffee shop. In her free time she likes to explore the city with her friends and catch up on her favorite tv series. As a full time student, balancing her social life, work and grades is frustrating. </a:t>
            </a:r>
            <a:r>
              <a:rPr lang="en" sz="1500">
                <a:solidFill>
                  <a:srgbClr val="305252"/>
                </a:solidFill>
                <a:latin typeface="Trebuchet MS"/>
                <a:ea typeface="Trebuchet MS"/>
                <a:cs typeface="Trebuchet MS"/>
                <a:sym typeface="Trebuchet MS"/>
              </a:rPr>
              <a:t> After using Caraway, she was able to find resources to help her learn how to manage her responsibilities and still have time for herself.</a:t>
            </a:r>
            <a:endParaRPr sz="1500">
              <a:solidFill>
                <a:srgbClr val="305252"/>
              </a:solidFill>
              <a:latin typeface="Trebuchet MS"/>
              <a:ea typeface="Trebuchet MS"/>
              <a:cs typeface="Trebuchet MS"/>
              <a:sym typeface="Trebuchet MS"/>
            </a:endParaRPr>
          </a:p>
        </p:txBody>
      </p:sp>
      <p:sp>
        <p:nvSpPr>
          <p:cNvPr id="146" name="Google Shape;146;p15"/>
          <p:cNvSpPr txBox="1"/>
          <p:nvPr/>
        </p:nvSpPr>
        <p:spPr>
          <a:xfrm>
            <a:off x="5683766" y="2662475"/>
            <a:ext cx="2231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305252"/>
                </a:solidFill>
                <a:latin typeface="Trebuchet MS"/>
                <a:ea typeface="Trebuchet MS"/>
                <a:cs typeface="Trebuchet MS"/>
                <a:sym typeface="Trebuchet MS"/>
              </a:rPr>
              <a:t>Learn about Jaleesa!</a:t>
            </a:r>
            <a:endParaRPr sz="1500">
              <a:solidFill>
                <a:srgbClr val="305252"/>
              </a:solidFill>
              <a:latin typeface="Trebuchet MS"/>
              <a:ea typeface="Trebuchet MS"/>
              <a:cs typeface="Trebuchet MS"/>
              <a:sym typeface="Trebuchet MS"/>
            </a:endParaRPr>
          </a:p>
        </p:txBody>
      </p:sp>
      <p:pic>
        <p:nvPicPr>
          <p:cNvPr id="147" name="Google Shape;147;p15"/>
          <p:cNvPicPr preferRelativeResize="0"/>
          <p:nvPr/>
        </p:nvPicPr>
        <p:blipFill rotWithShape="1">
          <a:blip r:embed="rId7">
            <a:alphaModFix/>
          </a:blip>
          <a:srcRect b="0" l="31749" r="0" t="0"/>
          <a:stretch/>
        </p:blipFill>
        <p:spPr>
          <a:xfrm>
            <a:off x="5766850" y="3077975"/>
            <a:ext cx="2064950" cy="1701850"/>
          </a:xfrm>
          <a:prstGeom prst="rect">
            <a:avLst/>
          </a:prstGeom>
          <a:noFill/>
          <a:ln>
            <a:noFill/>
          </a:ln>
        </p:spPr>
      </p:pic>
      <p:sp>
        <p:nvSpPr>
          <p:cNvPr id="148" name="Google Shape;148;p15"/>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9020375" y="27618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15"/>
          <p:cNvCxnSpPr/>
          <p:nvPr/>
        </p:nvCxnSpPr>
        <p:spPr>
          <a:xfrm flipH="1">
            <a:off x="8990963" y="1019628"/>
            <a:ext cx="12600" cy="4114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42"/>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9" name="Google Shape;1229;p42"/>
          <p:cNvGrpSpPr/>
          <p:nvPr/>
        </p:nvGrpSpPr>
        <p:grpSpPr>
          <a:xfrm>
            <a:off x="-36350" y="-46025"/>
            <a:ext cx="9255600" cy="441900"/>
            <a:chOff x="-36350" y="-46025"/>
            <a:chExt cx="9255600" cy="441900"/>
          </a:xfrm>
        </p:grpSpPr>
        <p:sp>
          <p:nvSpPr>
            <p:cNvPr id="1230" name="Google Shape;1230;p42"/>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2"/>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2"/>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3" name="Google Shape;1233;p42"/>
            <p:cNvGrpSpPr/>
            <p:nvPr/>
          </p:nvGrpSpPr>
          <p:grpSpPr>
            <a:xfrm>
              <a:off x="915550" y="40975"/>
              <a:ext cx="360900" cy="268025"/>
              <a:chOff x="763150" y="40975"/>
              <a:chExt cx="360900" cy="268025"/>
            </a:xfrm>
          </p:grpSpPr>
          <p:sp>
            <p:nvSpPr>
              <p:cNvPr id="1234" name="Google Shape;1234;p42"/>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2"/>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6" name="Google Shape;1236;p42"/>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www.caraway.com/contact</a:t>
              </a:r>
              <a:endParaRPr/>
            </a:p>
          </p:txBody>
        </p:sp>
        <p:sp>
          <p:nvSpPr>
            <p:cNvPr id="1237" name="Google Shape;1237;p42"/>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8" name="Google Shape;1238;p42"/>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239" name="Google Shape;1239;p42"/>
          <p:cNvGrpSpPr/>
          <p:nvPr/>
        </p:nvGrpSpPr>
        <p:grpSpPr>
          <a:xfrm>
            <a:off x="136900" y="483975"/>
            <a:ext cx="1380375" cy="415500"/>
            <a:chOff x="136900" y="483975"/>
            <a:chExt cx="1380375" cy="415500"/>
          </a:xfrm>
        </p:grpSpPr>
        <p:pic>
          <p:nvPicPr>
            <p:cNvPr id="1240" name="Google Shape;1240;p42"/>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241" name="Google Shape;1241;p42"/>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242" name="Google Shape;1242;p42"/>
          <p:cNvGrpSpPr/>
          <p:nvPr/>
        </p:nvGrpSpPr>
        <p:grpSpPr>
          <a:xfrm>
            <a:off x="3798026" y="431075"/>
            <a:ext cx="1547941" cy="524499"/>
            <a:chOff x="3149526" y="459325"/>
            <a:chExt cx="1547941" cy="524499"/>
          </a:xfrm>
        </p:grpSpPr>
        <p:sp>
          <p:nvSpPr>
            <p:cNvPr id="1243" name="Google Shape;1243;p42"/>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244" name="Google Shape;1244;p42"/>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245" name="Google Shape;1245;p42"/>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246" name="Google Shape;1246;p42"/>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247" name="Google Shape;1247;p42"/>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248" name="Google Shape;1248;p42"/>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1249" name="Google Shape;1249;p42"/>
          <p:cNvSpPr txBox="1"/>
          <p:nvPr/>
        </p:nvSpPr>
        <p:spPr>
          <a:xfrm>
            <a:off x="1061350" y="987575"/>
            <a:ext cx="3296400" cy="10467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0"/>
              </a:spcBef>
              <a:spcAft>
                <a:spcPts val="0"/>
              </a:spcAft>
              <a:buNone/>
            </a:pPr>
            <a:r>
              <a:rPr lang="en">
                <a:latin typeface="Figtree"/>
                <a:ea typeface="Figtree"/>
                <a:cs typeface="Figtree"/>
                <a:sym typeface="Figtree"/>
              </a:rPr>
              <a:t>Mon-Fri: 8am-8pm CST</a:t>
            </a:r>
            <a:endParaRPr>
              <a:latin typeface="Figtree"/>
              <a:ea typeface="Figtree"/>
              <a:cs typeface="Figtree"/>
              <a:sym typeface="Figtree"/>
            </a:endParaRPr>
          </a:p>
          <a:p>
            <a:pPr indent="0" lvl="0" marL="457200" rtl="0" algn="just">
              <a:lnSpc>
                <a:spcPct val="150000"/>
              </a:lnSpc>
              <a:spcBef>
                <a:spcPts val="0"/>
              </a:spcBef>
              <a:spcAft>
                <a:spcPts val="0"/>
              </a:spcAft>
              <a:buNone/>
            </a:pPr>
            <a:r>
              <a:rPr lang="en">
                <a:latin typeface="Figtree"/>
                <a:ea typeface="Figtree"/>
                <a:cs typeface="Figtree"/>
                <a:sym typeface="Figtree"/>
              </a:rPr>
              <a:t>Saturday: 10am-5pm CST</a:t>
            </a:r>
            <a:endParaRPr>
              <a:latin typeface="Figtree"/>
              <a:ea typeface="Figtree"/>
              <a:cs typeface="Figtree"/>
              <a:sym typeface="Figtree"/>
            </a:endParaRPr>
          </a:p>
          <a:p>
            <a:pPr indent="0" lvl="0" marL="457200" rtl="0" algn="just">
              <a:lnSpc>
                <a:spcPct val="150000"/>
              </a:lnSpc>
              <a:spcBef>
                <a:spcPts val="0"/>
              </a:spcBef>
              <a:spcAft>
                <a:spcPts val="0"/>
              </a:spcAft>
              <a:buNone/>
            </a:pPr>
            <a:r>
              <a:rPr lang="en">
                <a:latin typeface="Figtree"/>
                <a:ea typeface="Figtree"/>
                <a:cs typeface="Figtree"/>
                <a:sym typeface="Figtree"/>
              </a:rPr>
              <a:t>Sunday: 9am-2pm CST</a:t>
            </a:r>
            <a:endParaRPr>
              <a:latin typeface="Figtree"/>
              <a:ea typeface="Figtree"/>
              <a:cs typeface="Figtree"/>
              <a:sym typeface="Figtree"/>
            </a:endParaRPr>
          </a:p>
        </p:txBody>
      </p:sp>
      <p:sp>
        <p:nvSpPr>
          <p:cNvPr id="1250" name="Google Shape;1250;p42"/>
          <p:cNvSpPr txBox="1"/>
          <p:nvPr/>
        </p:nvSpPr>
        <p:spPr>
          <a:xfrm>
            <a:off x="1842775" y="2101588"/>
            <a:ext cx="116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374151"/>
                </a:solidFill>
                <a:latin typeface="Figtree"/>
                <a:ea typeface="Figtree"/>
                <a:cs typeface="Figtree"/>
                <a:sym typeface="Figtree"/>
              </a:rPr>
              <a:t>Call us!</a:t>
            </a:r>
            <a:endParaRPr b="1" sz="2000">
              <a:solidFill>
                <a:srgbClr val="374151"/>
              </a:solidFill>
              <a:latin typeface="Figtree"/>
              <a:ea typeface="Figtree"/>
              <a:cs typeface="Figtree"/>
              <a:sym typeface="Figtree"/>
            </a:endParaRPr>
          </a:p>
        </p:txBody>
      </p:sp>
      <p:sp>
        <p:nvSpPr>
          <p:cNvPr id="1251" name="Google Shape;1251;p42"/>
          <p:cNvSpPr txBox="1"/>
          <p:nvPr/>
        </p:nvSpPr>
        <p:spPr>
          <a:xfrm>
            <a:off x="839725" y="2571750"/>
            <a:ext cx="3172500" cy="723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solidFill>
                  <a:schemeClr val="dk1"/>
                </a:solidFill>
                <a:latin typeface="Figtree"/>
                <a:ea typeface="Figtree"/>
                <a:cs typeface="Figtree"/>
                <a:sym typeface="Figtree"/>
              </a:rPr>
              <a:t>Office Phone: (800) - 434- 1234</a:t>
            </a:r>
            <a:endParaRPr>
              <a:solidFill>
                <a:schemeClr val="dk1"/>
              </a:solidFill>
              <a:latin typeface="Figtree"/>
              <a:ea typeface="Figtree"/>
              <a:cs typeface="Figtree"/>
              <a:sym typeface="Figtree"/>
            </a:endParaRPr>
          </a:p>
          <a:p>
            <a:pPr indent="0" lvl="0" marL="0" rtl="0" algn="just">
              <a:lnSpc>
                <a:spcPct val="150000"/>
              </a:lnSpc>
              <a:spcBef>
                <a:spcPts val="0"/>
              </a:spcBef>
              <a:spcAft>
                <a:spcPts val="0"/>
              </a:spcAft>
              <a:buNone/>
            </a:pPr>
            <a:r>
              <a:rPr lang="en">
                <a:solidFill>
                  <a:schemeClr val="dk1"/>
                </a:solidFill>
                <a:latin typeface="Figtree"/>
                <a:ea typeface="Figtree"/>
                <a:cs typeface="Figtree"/>
                <a:sym typeface="Figtree"/>
              </a:rPr>
              <a:t>Therapist Hotline: (800) - 434- 1272</a:t>
            </a:r>
            <a:endParaRPr>
              <a:solidFill>
                <a:schemeClr val="dk1"/>
              </a:solidFill>
              <a:latin typeface="Figtree"/>
              <a:ea typeface="Figtree"/>
              <a:cs typeface="Figtree"/>
              <a:sym typeface="Figtree"/>
            </a:endParaRPr>
          </a:p>
        </p:txBody>
      </p:sp>
      <p:sp>
        <p:nvSpPr>
          <p:cNvPr id="1252" name="Google Shape;1252;p42"/>
          <p:cNvSpPr txBox="1"/>
          <p:nvPr/>
        </p:nvSpPr>
        <p:spPr>
          <a:xfrm>
            <a:off x="5345975" y="1151000"/>
            <a:ext cx="25776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Figtree"/>
                <a:ea typeface="Figtree"/>
                <a:cs typeface="Figtree"/>
                <a:sym typeface="Figtree"/>
              </a:rPr>
              <a:t>Thank you submitting your email! We’ll get back to you as soon as possible!</a:t>
            </a:r>
            <a:endParaRPr b="1" sz="1600">
              <a:latin typeface="Figtree"/>
              <a:ea typeface="Figtree"/>
              <a:cs typeface="Figtree"/>
              <a:sym typeface="Figtree"/>
            </a:endParaRPr>
          </a:p>
        </p:txBody>
      </p:sp>
      <p:pic>
        <p:nvPicPr>
          <p:cNvPr id="1253" name="Google Shape;1253;p42"/>
          <p:cNvPicPr preferRelativeResize="0"/>
          <p:nvPr/>
        </p:nvPicPr>
        <p:blipFill>
          <a:blip r:embed="rId6">
            <a:alphaModFix/>
          </a:blip>
          <a:stretch>
            <a:fillRect/>
          </a:stretch>
        </p:blipFill>
        <p:spPr>
          <a:xfrm>
            <a:off x="6337325" y="2379025"/>
            <a:ext cx="594900" cy="594900"/>
          </a:xfrm>
          <a:prstGeom prst="rect">
            <a:avLst/>
          </a:prstGeom>
          <a:noFill/>
          <a:ln>
            <a:noFill/>
          </a:ln>
        </p:spPr>
      </p:pic>
      <p:grpSp>
        <p:nvGrpSpPr>
          <p:cNvPr id="1254" name="Google Shape;1254;p42"/>
          <p:cNvGrpSpPr/>
          <p:nvPr/>
        </p:nvGrpSpPr>
        <p:grpSpPr>
          <a:xfrm>
            <a:off x="16501" y="3705017"/>
            <a:ext cx="9143899" cy="1436624"/>
            <a:chOff x="-55802" y="4695378"/>
            <a:chExt cx="9179700" cy="594900"/>
          </a:xfrm>
        </p:grpSpPr>
        <p:sp>
          <p:nvSpPr>
            <p:cNvPr id="1255" name="Google Shape;1255;p42"/>
            <p:cNvSpPr/>
            <p:nvPr/>
          </p:nvSpPr>
          <p:spPr>
            <a:xfrm>
              <a:off x="-55802" y="4695378"/>
              <a:ext cx="9179700" cy="594900"/>
            </a:xfrm>
            <a:prstGeom prst="rect">
              <a:avLst/>
            </a:prstGeom>
            <a:solidFill>
              <a:srgbClr val="A284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2"/>
            <p:cNvSpPr txBox="1"/>
            <p:nvPr/>
          </p:nvSpPr>
          <p:spPr>
            <a:xfrm>
              <a:off x="0" y="4785075"/>
              <a:ext cx="3191100" cy="17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rgbClr val="0000FF"/>
                  </a:solidFill>
                  <a:latin typeface="Trebuchet MS"/>
                  <a:ea typeface="Trebuchet MS"/>
                  <a:cs typeface="Trebuchet MS"/>
                  <a:sym typeface="Trebuchet MS"/>
                </a:rPr>
                <a:t>Careers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FAQ</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Contact Us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Press</a:t>
              </a:r>
              <a:endParaRPr sz="1500" u="sng">
                <a:solidFill>
                  <a:srgbClr val="0000FF"/>
                </a:solidFill>
                <a:latin typeface="Trebuchet MS"/>
                <a:ea typeface="Trebuchet MS"/>
                <a:cs typeface="Trebuchet MS"/>
                <a:sym typeface="Trebuchet MS"/>
              </a:endParaRPr>
            </a:p>
          </p:txBody>
        </p:sp>
        <p:pic>
          <p:nvPicPr>
            <p:cNvPr id="1257" name="Google Shape;1257;p42"/>
            <p:cNvPicPr preferRelativeResize="0"/>
            <p:nvPr/>
          </p:nvPicPr>
          <p:blipFill>
            <a:blip r:embed="rId7">
              <a:alphaModFix/>
            </a:blip>
            <a:stretch>
              <a:fillRect/>
            </a:stretch>
          </p:blipFill>
          <p:spPr>
            <a:xfrm>
              <a:off x="3371488" y="4843080"/>
              <a:ext cx="455302" cy="217193"/>
            </a:xfrm>
            <a:prstGeom prst="rect">
              <a:avLst/>
            </a:prstGeom>
            <a:noFill/>
            <a:ln>
              <a:noFill/>
            </a:ln>
          </p:spPr>
        </p:pic>
        <p:pic>
          <p:nvPicPr>
            <p:cNvPr id="1258" name="Google Shape;1258;p42"/>
            <p:cNvPicPr preferRelativeResize="0"/>
            <p:nvPr/>
          </p:nvPicPr>
          <p:blipFill>
            <a:blip r:embed="rId8">
              <a:alphaModFix/>
            </a:blip>
            <a:stretch>
              <a:fillRect/>
            </a:stretch>
          </p:blipFill>
          <p:spPr>
            <a:xfrm>
              <a:off x="4252700" y="4843078"/>
              <a:ext cx="402504" cy="217193"/>
            </a:xfrm>
            <a:prstGeom prst="rect">
              <a:avLst/>
            </a:prstGeom>
            <a:noFill/>
            <a:ln>
              <a:noFill/>
            </a:ln>
          </p:spPr>
        </p:pic>
        <p:pic>
          <p:nvPicPr>
            <p:cNvPr id="1259" name="Google Shape;1259;p42"/>
            <p:cNvPicPr preferRelativeResize="0"/>
            <p:nvPr/>
          </p:nvPicPr>
          <p:blipFill>
            <a:blip r:embed="rId9">
              <a:alphaModFix/>
            </a:blip>
            <a:stretch>
              <a:fillRect/>
            </a:stretch>
          </p:blipFill>
          <p:spPr>
            <a:xfrm>
              <a:off x="5081105" y="4843077"/>
              <a:ext cx="402495" cy="217196"/>
            </a:xfrm>
            <a:prstGeom prst="rect">
              <a:avLst/>
            </a:prstGeom>
            <a:noFill/>
            <a:ln>
              <a:noFill/>
            </a:ln>
          </p:spPr>
        </p:pic>
      </p:grpSp>
      <p:cxnSp>
        <p:nvCxnSpPr>
          <p:cNvPr id="1260" name="Google Shape;1260;p42"/>
          <p:cNvCxnSpPr/>
          <p:nvPr/>
        </p:nvCxnSpPr>
        <p:spPr>
          <a:xfrm flipH="1">
            <a:off x="8960963" y="990778"/>
            <a:ext cx="42600" cy="2685900"/>
          </a:xfrm>
          <a:prstGeom prst="straightConnector1">
            <a:avLst/>
          </a:prstGeom>
          <a:noFill/>
          <a:ln cap="flat" cmpd="sng" w="19050">
            <a:solidFill>
              <a:schemeClr val="dk2"/>
            </a:solidFill>
            <a:prstDash val="solid"/>
            <a:round/>
            <a:headEnd len="med" w="med" type="none"/>
            <a:tailEnd len="med" w="med" type="none"/>
          </a:ln>
        </p:spPr>
      </p:cxnSp>
      <p:sp>
        <p:nvSpPr>
          <p:cNvPr id="1261" name="Google Shape;1261;p42"/>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2"/>
          <p:cNvSpPr/>
          <p:nvPr/>
        </p:nvSpPr>
        <p:spPr>
          <a:xfrm>
            <a:off x="9008075" y="3177925"/>
            <a:ext cx="123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2"/>
          <p:cNvSpPr/>
          <p:nvPr/>
        </p:nvSpPr>
        <p:spPr>
          <a:xfrm rot="5400000">
            <a:off x="8990963" y="354722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43"/>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9" name="Google Shape;1269;p43"/>
          <p:cNvGrpSpPr/>
          <p:nvPr/>
        </p:nvGrpSpPr>
        <p:grpSpPr>
          <a:xfrm>
            <a:off x="-36350" y="-46025"/>
            <a:ext cx="9255600" cy="441900"/>
            <a:chOff x="-36350" y="-46025"/>
            <a:chExt cx="9255600" cy="441900"/>
          </a:xfrm>
        </p:grpSpPr>
        <p:sp>
          <p:nvSpPr>
            <p:cNvPr id="1270" name="Google Shape;1270;p43"/>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3"/>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3"/>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3" name="Google Shape;1273;p43"/>
            <p:cNvGrpSpPr/>
            <p:nvPr/>
          </p:nvGrpSpPr>
          <p:grpSpPr>
            <a:xfrm>
              <a:off x="915550" y="40975"/>
              <a:ext cx="360900" cy="268025"/>
              <a:chOff x="763150" y="40975"/>
              <a:chExt cx="360900" cy="268025"/>
            </a:xfrm>
          </p:grpSpPr>
          <p:sp>
            <p:nvSpPr>
              <p:cNvPr id="1274" name="Google Shape;1274;p43"/>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3"/>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43"/>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www.caraway.com/FAQ</a:t>
              </a:r>
              <a:endParaRPr/>
            </a:p>
          </p:txBody>
        </p:sp>
        <p:sp>
          <p:nvSpPr>
            <p:cNvPr id="1277" name="Google Shape;1277;p43"/>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8" name="Google Shape;1278;p43"/>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279" name="Google Shape;1279;p43"/>
          <p:cNvGrpSpPr/>
          <p:nvPr/>
        </p:nvGrpSpPr>
        <p:grpSpPr>
          <a:xfrm>
            <a:off x="136900" y="483975"/>
            <a:ext cx="1380375" cy="415500"/>
            <a:chOff x="136900" y="483975"/>
            <a:chExt cx="1380375" cy="415500"/>
          </a:xfrm>
        </p:grpSpPr>
        <p:pic>
          <p:nvPicPr>
            <p:cNvPr id="1280" name="Google Shape;1280;p43"/>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281" name="Google Shape;1281;p43"/>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282" name="Google Shape;1282;p43"/>
          <p:cNvGrpSpPr/>
          <p:nvPr/>
        </p:nvGrpSpPr>
        <p:grpSpPr>
          <a:xfrm>
            <a:off x="3798026" y="431075"/>
            <a:ext cx="1547941" cy="524499"/>
            <a:chOff x="3149526" y="459325"/>
            <a:chExt cx="1547941" cy="524499"/>
          </a:xfrm>
        </p:grpSpPr>
        <p:sp>
          <p:nvSpPr>
            <p:cNvPr id="1283" name="Google Shape;1283;p43"/>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284" name="Google Shape;1284;p43"/>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285" name="Google Shape;1285;p43"/>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286" name="Google Shape;1286;p43"/>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287" name="Google Shape;1287;p43"/>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288" name="Google Shape;1288;p43"/>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1289" name="Google Shape;1289;p43"/>
          <p:cNvSpPr txBox="1"/>
          <p:nvPr/>
        </p:nvSpPr>
        <p:spPr>
          <a:xfrm>
            <a:off x="1732250" y="1142975"/>
            <a:ext cx="6432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900">
                <a:solidFill>
                  <a:srgbClr val="305252"/>
                </a:solidFill>
                <a:latin typeface="Oswald Medium"/>
                <a:ea typeface="Oswald Medium"/>
                <a:cs typeface="Oswald Medium"/>
                <a:sym typeface="Oswald Medium"/>
              </a:rPr>
              <a:t>Frequently Asked Questions</a:t>
            </a:r>
            <a:endParaRPr/>
          </a:p>
        </p:txBody>
      </p:sp>
      <p:pic>
        <p:nvPicPr>
          <p:cNvPr id="1290" name="Google Shape;1290;p43"/>
          <p:cNvPicPr preferRelativeResize="0"/>
          <p:nvPr/>
        </p:nvPicPr>
        <p:blipFill>
          <a:blip r:embed="rId6">
            <a:alphaModFix/>
          </a:blip>
          <a:stretch>
            <a:fillRect/>
          </a:stretch>
        </p:blipFill>
        <p:spPr>
          <a:xfrm>
            <a:off x="3105375" y="1774249"/>
            <a:ext cx="2240600" cy="1424460"/>
          </a:xfrm>
          <a:prstGeom prst="rect">
            <a:avLst/>
          </a:prstGeom>
          <a:noFill/>
          <a:ln>
            <a:noFill/>
          </a:ln>
        </p:spPr>
      </p:pic>
      <p:sp>
        <p:nvSpPr>
          <p:cNvPr id="1291" name="Google Shape;1291;p43"/>
          <p:cNvSpPr txBox="1"/>
          <p:nvPr/>
        </p:nvSpPr>
        <p:spPr>
          <a:xfrm>
            <a:off x="653150" y="3105375"/>
            <a:ext cx="6717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Figtree Medium"/>
                <a:ea typeface="Figtree Medium"/>
                <a:cs typeface="Figtree Medium"/>
                <a:sym typeface="Figtree Medium"/>
              </a:rPr>
              <a:t>Q: How can I schedule or cancel an appointment?</a:t>
            </a:r>
            <a:endParaRPr sz="1900">
              <a:latin typeface="Figtree Medium"/>
              <a:ea typeface="Figtree Medium"/>
              <a:cs typeface="Figtree Medium"/>
              <a:sym typeface="Figtree Medium"/>
            </a:endParaRPr>
          </a:p>
        </p:txBody>
      </p:sp>
      <p:sp>
        <p:nvSpPr>
          <p:cNvPr id="1292" name="Google Shape;1292;p43"/>
          <p:cNvSpPr txBox="1"/>
          <p:nvPr/>
        </p:nvSpPr>
        <p:spPr>
          <a:xfrm>
            <a:off x="653150" y="3582375"/>
            <a:ext cx="7436400" cy="160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lang="en" sz="1000">
                <a:solidFill>
                  <a:schemeClr val="dk1"/>
                </a:solidFill>
                <a:latin typeface="Figtree"/>
                <a:ea typeface="Figtree"/>
                <a:cs typeface="Figtree"/>
                <a:sym typeface="Figtree"/>
              </a:rPr>
              <a:t>If you need to schedule an appointment, you can either call, email, or use the online booking system. You should provide your name, contact information, and a brief description of the reason for your appointment. You may also need to provide some additional details, such as your availability or insurance information.</a:t>
            </a:r>
            <a:endParaRPr sz="1000">
              <a:solidFill>
                <a:schemeClr val="dk1"/>
              </a:solidFill>
              <a:latin typeface="Figtree"/>
              <a:ea typeface="Figtree"/>
              <a:cs typeface="Figtree"/>
              <a:sym typeface="Figtree"/>
            </a:endParaRPr>
          </a:p>
          <a:p>
            <a:pPr indent="0" lvl="0" marL="0" rtl="0" algn="l">
              <a:lnSpc>
                <a:spcPct val="115000"/>
              </a:lnSpc>
              <a:spcBef>
                <a:spcPts val="1500"/>
              </a:spcBef>
              <a:spcAft>
                <a:spcPts val="0"/>
              </a:spcAft>
              <a:buClr>
                <a:schemeClr val="dk1"/>
              </a:buClr>
              <a:buSzPts val="1100"/>
              <a:buFont typeface="Arial"/>
              <a:buNone/>
            </a:pPr>
            <a:r>
              <a:rPr lang="en" sz="1000">
                <a:solidFill>
                  <a:schemeClr val="dk1"/>
                </a:solidFill>
                <a:latin typeface="Figtree"/>
                <a:ea typeface="Figtree"/>
                <a:cs typeface="Figtree"/>
                <a:sym typeface="Figtree"/>
              </a:rPr>
              <a:t>Remember to always be polite and professional when scheduling or canceling an appointment. By doing so, you'll help ensure that the process is as smooth and hassle-free as possible for everyone involved.</a:t>
            </a:r>
            <a:endParaRPr sz="1000">
              <a:solidFill>
                <a:schemeClr val="dk1"/>
              </a:solidFill>
              <a:latin typeface="Figtree"/>
              <a:ea typeface="Figtree"/>
              <a:cs typeface="Figtree"/>
              <a:sym typeface="Figtree"/>
            </a:endParaRPr>
          </a:p>
          <a:p>
            <a:pPr indent="0" lvl="0" marL="0" rtl="0" algn="l">
              <a:spcBef>
                <a:spcPts val="1500"/>
              </a:spcBef>
              <a:spcAft>
                <a:spcPts val="0"/>
              </a:spcAft>
              <a:buNone/>
            </a:pPr>
            <a:r>
              <a:t/>
            </a:r>
            <a:endParaRPr sz="1000">
              <a:solidFill>
                <a:schemeClr val="dk1"/>
              </a:solidFill>
              <a:latin typeface="Figtree"/>
              <a:ea typeface="Figtree"/>
              <a:cs typeface="Figtree"/>
              <a:sym typeface="Figtree"/>
            </a:endParaRPr>
          </a:p>
        </p:txBody>
      </p:sp>
      <p:sp>
        <p:nvSpPr>
          <p:cNvPr id="1293" name="Google Shape;1293;p43"/>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3"/>
          <p:cNvSpPr/>
          <p:nvPr/>
        </p:nvSpPr>
        <p:spPr>
          <a:xfrm>
            <a:off x="9020375" y="11616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3"/>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6" name="Google Shape;1296;p43"/>
          <p:cNvCxnSpPr/>
          <p:nvPr/>
        </p:nvCxnSpPr>
        <p:spPr>
          <a:xfrm flipH="1">
            <a:off x="8990963" y="1019628"/>
            <a:ext cx="12600" cy="4114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44"/>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2" name="Google Shape;1302;p44"/>
          <p:cNvGrpSpPr/>
          <p:nvPr/>
        </p:nvGrpSpPr>
        <p:grpSpPr>
          <a:xfrm>
            <a:off x="-36350" y="-46025"/>
            <a:ext cx="9255600" cy="441900"/>
            <a:chOff x="-36350" y="-46025"/>
            <a:chExt cx="9255600" cy="441900"/>
          </a:xfrm>
        </p:grpSpPr>
        <p:sp>
          <p:nvSpPr>
            <p:cNvPr id="1303" name="Google Shape;1303;p44"/>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4"/>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4"/>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6" name="Google Shape;1306;p44"/>
            <p:cNvGrpSpPr/>
            <p:nvPr/>
          </p:nvGrpSpPr>
          <p:grpSpPr>
            <a:xfrm>
              <a:off x="915550" y="40975"/>
              <a:ext cx="360900" cy="268025"/>
              <a:chOff x="763150" y="40975"/>
              <a:chExt cx="360900" cy="268025"/>
            </a:xfrm>
          </p:grpSpPr>
          <p:sp>
            <p:nvSpPr>
              <p:cNvPr id="1307" name="Google Shape;1307;p44"/>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4"/>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9" name="Google Shape;1309;p44"/>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www.caraway.com/FAQ</a:t>
              </a:r>
              <a:endParaRPr/>
            </a:p>
          </p:txBody>
        </p:sp>
        <p:sp>
          <p:nvSpPr>
            <p:cNvPr id="1310" name="Google Shape;1310;p44"/>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1" name="Google Shape;1311;p44"/>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312" name="Google Shape;1312;p44"/>
          <p:cNvGrpSpPr/>
          <p:nvPr/>
        </p:nvGrpSpPr>
        <p:grpSpPr>
          <a:xfrm>
            <a:off x="136900" y="483975"/>
            <a:ext cx="1380375" cy="415500"/>
            <a:chOff x="136900" y="483975"/>
            <a:chExt cx="1380375" cy="415500"/>
          </a:xfrm>
        </p:grpSpPr>
        <p:pic>
          <p:nvPicPr>
            <p:cNvPr id="1313" name="Google Shape;1313;p44"/>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314" name="Google Shape;1314;p44"/>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315" name="Google Shape;1315;p44"/>
          <p:cNvGrpSpPr/>
          <p:nvPr/>
        </p:nvGrpSpPr>
        <p:grpSpPr>
          <a:xfrm>
            <a:off x="3798026" y="431075"/>
            <a:ext cx="1547941" cy="524499"/>
            <a:chOff x="3149526" y="459325"/>
            <a:chExt cx="1547941" cy="524499"/>
          </a:xfrm>
        </p:grpSpPr>
        <p:sp>
          <p:nvSpPr>
            <p:cNvPr id="1316" name="Google Shape;1316;p44"/>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317" name="Google Shape;1317;p44"/>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318" name="Google Shape;1318;p44"/>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319" name="Google Shape;1319;p44"/>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320" name="Google Shape;1320;p44"/>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321" name="Google Shape;1321;p44"/>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1322" name="Google Shape;1322;p44"/>
          <p:cNvSpPr txBox="1"/>
          <p:nvPr/>
        </p:nvSpPr>
        <p:spPr>
          <a:xfrm>
            <a:off x="979725" y="942413"/>
            <a:ext cx="6717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Figtree Medium"/>
                <a:ea typeface="Figtree Medium"/>
                <a:cs typeface="Figtree Medium"/>
                <a:sym typeface="Figtree Medium"/>
              </a:rPr>
              <a:t>Q: How long does it take to receive a discount information?</a:t>
            </a:r>
            <a:endParaRPr sz="1900">
              <a:latin typeface="Figtree Medium"/>
              <a:ea typeface="Figtree Medium"/>
              <a:cs typeface="Figtree Medium"/>
              <a:sym typeface="Figtree Medium"/>
            </a:endParaRPr>
          </a:p>
        </p:txBody>
      </p:sp>
      <p:sp>
        <p:nvSpPr>
          <p:cNvPr id="1323" name="Google Shape;1323;p44"/>
          <p:cNvSpPr txBox="1"/>
          <p:nvPr/>
        </p:nvSpPr>
        <p:spPr>
          <a:xfrm>
            <a:off x="1125450" y="1322400"/>
            <a:ext cx="6893100" cy="149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lang="en" sz="1000">
                <a:solidFill>
                  <a:schemeClr val="dk1"/>
                </a:solidFill>
                <a:latin typeface="Figtree"/>
                <a:ea typeface="Figtree"/>
                <a:cs typeface="Figtree"/>
                <a:sym typeface="Figtree"/>
              </a:rPr>
              <a:t>In most cases, you should receive your discount information 5-7 business days upon completion of the registration process. Once you've signed up for the website, you should be able to log in and access your discount code or link. This will allow you to schedule your therapy sessions at a reduced rate.</a:t>
            </a:r>
            <a:endParaRPr sz="1000">
              <a:solidFill>
                <a:schemeClr val="dk1"/>
              </a:solidFill>
              <a:latin typeface="Figtree"/>
              <a:ea typeface="Figtree"/>
              <a:cs typeface="Figtree"/>
              <a:sym typeface="Figtree"/>
            </a:endParaRPr>
          </a:p>
          <a:p>
            <a:pPr indent="0" lvl="0" marL="0" rtl="0" algn="l">
              <a:lnSpc>
                <a:spcPct val="115000"/>
              </a:lnSpc>
              <a:spcBef>
                <a:spcPts val="1500"/>
              </a:spcBef>
              <a:spcAft>
                <a:spcPts val="0"/>
              </a:spcAft>
              <a:buNone/>
            </a:pPr>
            <a:r>
              <a:t/>
            </a:r>
            <a:endParaRPr sz="1100">
              <a:solidFill>
                <a:schemeClr val="dk1"/>
              </a:solidFill>
              <a:latin typeface="Figtree"/>
              <a:ea typeface="Figtree"/>
              <a:cs typeface="Figtree"/>
              <a:sym typeface="Figtree"/>
            </a:endParaRPr>
          </a:p>
          <a:p>
            <a:pPr indent="0" lvl="0" marL="0" rtl="0" algn="l">
              <a:spcBef>
                <a:spcPts val="1500"/>
              </a:spcBef>
              <a:spcAft>
                <a:spcPts val="0"/>
              </a:spcAft>
              <a:buNone/>
            </a:pPr>
            <a:r>
              <a:t/>
            </a:r>
            <a:endParaRPr sz="1300">
              <a:solidFill>
                <a:schemeClr val="dk1"/>
              </a:solidFill>
              <a:latin typeface="Figtree"/>
              <a:ea typeface="Figtree"/>
              <a:cs typeface="Figtree"/>
              <a:sym typeface="Figtree"/>
            </a:endParaRPr>
          </a:p>
        </p:txBody>
      </p:sp>
      <p:sp>
        <p:nvSpPr>
          <p:cNvPr id="1324" name="Google Shape;1324;p44"/>
          <p:cNvSpPr txBox="1"/>
          <p:nvPr/>
        </p:nvSpPr>
        <p:spPr>
          <a:xfrm>
            <a:off x="979725" y="1965963"/>
            <a:ext cx="6717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Figtree Medium"/>
                <a:ea typeface="Figtree Medium"/>
                <a:cs typeface="Figtree Medium"/>
                <a:sym typeface="Figtree Medium"/>
              </a:rPr>
              <a:t>Q: </a:t>
            </a:r>
            <a:r>
              <a:rPr lang="en" sz="1900">
                <a:solidFill>
                  <a:schemeClr val="dk1"/>
                </a:solidFill>
                <a:latin typeface="Figtree Medium"/>
                <a:ea typeface="Figtree Medium"/>
                <a:cs typeface="Figtree Medium"/>
                <a:sym typeface="Figtree Medium"/>
              </a:rPr>
              <a:t>How can i post on the blog page?</a:t>
            </a:r>
            <a:endParaRPr sz="1900">
              <a:solidFill>
                <a:schemeClr val="dk1"/>
              </a:solidFill>
              <a:latin typeface="Figtree Medium"/>
              <a:ea typeface="Figtree Medium"/>
              <a:cs typeface="Figtree Medium"/>
              <a:sym typeface="Figtree Medium"/>
            </a:endParaRPr>
          </a:p>
        </p:txBody>
      </p:sp>
      <p:sp>
        <p:nvSpPr>
          <p:cNvPr id="1325" name="Google Shape;1325;p44"/>
          <p:cNvSpPr txBox="1"/>
          <p:nvPr/>
        </p:nvSpPr>
        <p:spPr>
          <a:xfrm>
            <a:off x="1125450" y="2307600"/>
            <a:ext cx="7436100" cy="160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Figtree"/>
                <a:ea typeface="Figtree"/>
                <a:cs typeface="Figtree"/>
                <a:sym typeface="Figtree"/>
              </a:rPr>
              <a:t>If you have been given permission to post on a blog page, there are a few steps you can take to create and publish a blog post:</a:t>
            </a:r>
            <a:endParaRPr sz="1000">
              <a:solidFill>
                <a:schemeClr val="dk1"/>
              </a:solidFill>
              <a:latin typeface="Figtree"/>
              <a:ea typeface="Figtree"/>
              <a:cs typeface="Figtree"/>
              <a:sym typeface="Figtree"/>
            </a:endParaRPr>
          </a:p>
          <a:p>
            <a:pPr indent="-292100" lvl="0" marL="457200" rtl="0" algn="l">
              <a:lnSpc>
                <a:spcPct val="115000"/>
              </a:lnSpc>
              <a:spcBef>
                <a:spcPts val="1500"/>
              </a:spcBef>
              <a:spcAft>
                <a:spcPts val="0"/>
              </a:spcAft>
              <a:buClr>
                <a:schemeClr val="dk1"/>
              </a:buClr>
              <a:buSzPts val="1000"/>
              <a:buFont typeface="Figtree"/>
              <a:buAutoNum type="arabicPeriod"/>
            </a:pPr>
            <a:r>
              <a:rPr lang="en" sz="1000">
                <a:solidFill>
                  <a:schemeClr val="dk1"/>
                </a:solidFill>
                <a:latin typeface="Figtree"/>
                <a:ea typeface="Figtree"/>
                <a:cs typeface="Figtree"/>
                <a:sym typeface="Figtree"/>
              </a:rPr>
              <a:t>Log in to Caraway: Navigate to the platform that you've been given access to and log-in using</a:t>
            </a:r>
            <a:r>
              <a:rPr lang="en" sz="1000">
                <a:solidFill>
                  <a:schemeClr val="dk1"/>
                </a:solidFill>
                <a:latin typeface="Figtree"/>
                <a:ea typeface="Figtree"/>
                <a:cs typeface="Figtree"/>
                <a:sym typeface="Figtree"/>
              </a:rPr>
              <a:t> </a:t>
            </a:r>
            <a:r>
              <a:rPr lang="en" sz="1000">
                <a:solidFill>
                  <a:schemeClr val="dk1"/>
                </a:solidFill>
                <a:latin typeface="Figtree"/>
                <a:ea typeface="Figtree"/>
                <a:cs typeface="Figtree"/>
                <a:sym typeface="Figtree"/>
              </a:rPr>
              <a:t>your username and password.</a:t>
            </a:r>
            <a:endParaRPr sz="1000">
              <a:solidFill>
                <a:schemeClr val="dk1"/>
              </a:solidFill>
              <a:latin typeface="Figtree"/>
              <a:ea typeface="Figtree"/>
              <a:cs typeface="Figtree"/>
              <a:sym typeface="Figtree"/>
            </a:endParaRPr>
          </a:p>
          <a:p>
            <a:pPr indent="-292100" lvl="0" marL="457200" rtl="0" algn="l">
              <a:lnSpc>
                <a:spcPct val="115000"/>
              </a:lnSpc>
              <a:spcBef>
                <a:spcPts val="0"/>
              </a:spcBef>
              <a:spcAft>
                <a:spcPts val="0"/>
              </a:spcAft>
              <a:buClr>
                <a:schemeClr val="dk1"/>
              </a:buClr>
              <a:buSzPts val="1000"/>
              <a:buFont typeface="Figtree"/>
              <a:buAutoNum type="arabicPeriod"/>
            </a:pPr>
            <a:r>
              <a:rPr lang="en" sz="1000">
                <a:solidFill>
                  <a:schemeClr val="dk1"/>
                </a:solidFill>
                <a:latin typeface="Figtree"/>
                <a:ea typeface="Figtree"/>
                <a:cs typeface="Figtree"/>
                <a:sym typeface="Figtree"/>
              </a:rPr>
              <a:t>Create a new post: Once you've logged in, locate the option to create a new post. This is typically found in the dashboard or main menu of the blogging platform. Click on "Create a New Post" or a similar option to get started.</a:t>
            </a:r>
            <a:endParaRPr sz="1000">
              <a:solidFill>
                <a:schemeClr val="dk1"/>
              </a:solidFill>
              <a:latin typeface="Figtree"/>
              <a:ea typeface="Figtree"/>
              <a:cs typeface="Figtree"/>
              <a:sym typeface="Figtree"/>
            </a:endParaRPr>
          </a:p>
          <a:p>
            <a:pPr indent="0" lvl="0" marL="0" rtl="0" algn="l">
              <a:spcBef>
                <a:spcPts val="1500"/>
              </a:spcBef>
              <a:spcAft>
                <a:spcPts val="0"/>
              </a:spcAft>
              <a:buNone/>
            </a:pPr>
            <a:r>
              <a:t/>
            </a:r>
            <a:endParaRPr sz="1000">
              <a:solidFill>
                <a:schemeClr val="dk1"/>
              </a:solidFill>
              <a:latin typeface="Figtree"/>
              <a:ea typeface="Figtree"/>
              <a:cs typeface="Figtree"/>
              <a:sym typeface="Figtree"/>
            </a:endParaRPr>
          </a:p>
        </p:txBody>
      </p:sp>
      <p:sp>
        <p:nvSpPr>
          <p:cNvPr id="1326" name="Google Shape;1326;p44"/>
          <p:cNvSpPr txBox="1"/>
          <p:nvPr/>
        </p:nvSpPr>
        <p:spPr>
          <a:xfrm>
            <a:off x="2894378" y="3497675"/>
            <a:ext cx="3085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305252"/>
                </a:solidFill>
                <a:latin typeface="Figtree"/>
                <a:ea typeface="Figtree"/>
                <a:cs typeface="Figtree"/>
                <a:sym typeface="Figtree"/>
              </a:rPr>
              <a:t>Sign up for our newsletter!</a:t>
            </a:r>
            <a:endParaRPr sz="1300">
              <a:solidFill>
                <a:srgbClr val="305252"/>
              </a:solidFill>
              <a:latin typeface="Figtree"/>
              <a:ea typeface="Figtree"/>
              <a:cs typeface="Figtree"/>
              <a:sym typeface="Figtree"/>
            </a:endParaRPr>
          </a:p>
        </p:txBody>
      </p:sp>
      <p:cxnSp>
        <p:nvCxnSpPr>
          <p:cNvPr id="1327" name="Google Shape;1327;p44"/>
          <p:cNvCxnSpPr/>
          <p:nvPr/>
        </p:nvCxnSpPr>
        <p:spPr>
          <a:xfrm>
            <a:off x="438125" y="3509200"/>
            <a:ext cx="7998000" cy="0"/>
          </a:xfrm>
          <a:prstGeom prst="straightConnector1">
            <a:avLst/>
          </a:prstGeom>
          <a:noFill/>
          <a:ln cap="flat" cmpd="sng" w="9525">
            <a:solidFill>
              <a:schemeClr val="dk2"/>
            </a:solidFill>
            <a:prstDash val="solid"/>
            <a:round/>
            <a:headEnd len="med" w="med" type="none"/>
            <a:tailEnd len="med" w="med" type="none"/>
          </a:ln>
        </p:spPr>
      </p:cxnSp>
      <p:sp>
        <p:nvSpPr>
          <p:cNvPr id="1328" name="Google Shape;1328;p44"/>
          <p:cNvSpPr/>
          <p:nvPr/>
        </p:nvSpPr>
        <p:spPr>
          <a:xfrm>
            <a:off x="3991675" y="4313638"/>
            <a:ext cx="802800" cy="315900"/>
          </a:xfrm>
          <a:prstGeom prst="roundRect">
            <a:avLst>
              <a:gd fmla="val 16667" name="adj"/>
            </a:avLst>
          </a:prstGeom>
          <a:solidFill>
            <a:srgbClr val="BFC8A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29" name="Google Shape;1329;p44"/>
          <p:cNvSpPr/>
          <p:nvPr/>
        </p:nvSpPr>
        <p:spPr>
          <a:xfrm>
            <a:off x="3056200" y="3916200"/>
            <a:ext cx="27102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999999"/>
                </a:solidFill>
                <a:latin typeface="Figtree Light"/>
                <a:ea typeface="Figtree Light"/>
                <a:cs typeface="Figtree Light"/>
                <a:sym typeface="Figtree Light"/>
              </a:rPr>
              <a:t>email</a:t>
            </a:r>
            <a:endParaRPr sz="1200">
              <a:solidFill>
                <a:srgbClr val="999999"/>
              </a:solidFill>
              <a:latin typeface="Figtree Light"/>
              <a:ea typeface="Figtree Light"/>
              <a:cs typeface="Figtree Light"/>
              <a:sym typeface="Figtree Light"/>
            </a:endParaRPr>
          </a:p>
        </p:txBody>
      </p:sp>
      <p:sp>
        <p:nvSpPr>
          <p:cNvPr id="1330" name="Google Shape;1330;p44"/>
          <p:cNvSpPr txBox="1"/>
          <p:nvPr/>
        </p:nvSpPr>
        <p:spPr>
          <a:xfrm>
            <a:off x="3921775" y="4263850"/>
            <a:ext cx="942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9FBFD"/>
                </a:solidFill>
                <a:latin typeface="Figtree Medium"/>
                <a:ea typeface="Figtree Medium"/>
                <a:cs typeface="Figtree Medium"/>
                <a:sym typeface="Figtree Medium"/>
              </a:rPr>
              <a:t>Submit</a:t>
            </a:r>
            <a:endParaRPr sz="1200">
              <a:solidFill>
                <a:srgbClr val="F9FBFD"/>
              </a:solidFill>
              <a:latin typeface="Figtree Medium"/>
              <a:ea typeface="Figtree Medium"/>
              <a:cs typeface="Figtree Medium"/>
              <a:sym typeface="Figtree Medium"/>
            </a:endParaRPr>
          </a:p>
        </p:txBody>
      </p:sp>
      <p:grpSp>
        <p:nvGrpSpPr>
          <p:cNvPr id="1331" name="Google Shape;1331;p44"/>
          <p:cNvGrpSpPr/>
          <p:nvPr/>
        </p:nvGrpSpPr>
        <p:grpSpPr>
          <a:xfrm>
            <a:off x="16500" y="4648759"/>
            <a:ext cx="9143899" cy="482223"/>
            <a:chOff x="-55802" y="4695378"/>
            <a:chExt cx="9179700" cy="649197"/>
          </a:xfrm>
        </p:grpSpPr>
        <p:sp>
          <p:nvSpPr>
            <p:cNvPr id="1332" name="Google Shape;1332;p44"/>
            <p:cNvSpPr/>
            <p:nvPr/>
          </p:nvSpPr>
          <p:spPr>
            <a:xfrm>
              <a:off x="-55802" y="4695378"/>
              <a:ext cx="9179700" cy="594900"/>
            </a:xfrm>
            <a:prstGeom prst="rect">
              <a:avLst/>
            </a:prstGeom>
            <a:solidFill>
              <a:srgbClr val="A284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4"/>
            <p:cNvSpPr txBox="1"/>
            <p:nvPr/>
          </p:nvSpPr>
          <p:spPr>
            <a:xfrm>
              <a:off x="0" y="4785075"/>
              <a:ext cx="3191100" cy="55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rgbClr val="0000FF"/>
                  </a:solidFill>
                  <a:latin typeface="Trebuchet MS"/>
                  <a:ea typeface="Trebuchet MS"/>
                  <a:cs typeface="Trebuchet MS"/>
                  <a:sym typeface="Trebuchet MS"/>
                </a:rPr>
                <a:t>Careers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FAQ</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Contact Us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Press</a:t>
              </a:r>
              <a:endParaRPr sz="1500" u="sng">
                <a:solidFill>
                  <a:srgbClr val="0000FF"/>
                </a:solidFill>
                <a:latin typeface="Trebuchet MS"/>
                <a:ea typeface="Trebuchet MS"/>
                <a:cs typeface="Trebuchet MS"/>
                <a:sym typeface="Trebuchet MS"/>
              </a:endParaRPr>
            </a:p>
          </p:txBody>
        </p:sp>
        <p:pic>
          <p:nvPicPr>
            <p:cNvPr id="1334" name="Google Shape;1334;p44"/>
            <p:cNvPicPr preferRelativeResize="0"/>
            <p:nvPr/>
          </p:nvPicPr>
          <p:blipFill>
            <a:blip r:embed="rId6">
              <a:alphaModFix/>
            </a:blip>
            <a:stretch>
              <a:fillRect/>
            </a:stretch>
          </p:blipFill>
          <p:spPr>
            <a:xfrm>
              <a:off x="3371488" y="4843080"/>
              <a:ext cx="455302" cy="217193"/>
            </a:xfrm>
            <a:prstGeom prst="rect">
              <a:avLst/>
            </a:prstGeom>
            <a:noFill/>
            <a:ln>
              <a:noFill/>
            </a:ln>
          </p:spPr>
        </p:pic>
        <p:pic>
          <p:nvPicPr>
            <p:cNvPr id="1335" name="Google Shape;1335;p44"/>
            <p:cNvPicPr preferRelativeResize="0"/>
            <p:nvPr/>
          </p:nvPicPr>
          <p:blipFill>
            <a:blip r:embed="rId7">
              <a:alphaModFix/>
            </a:blip>
            <a:stretch>
              <a:fillRect/>
            </a:stretch>
          </p:blipFill>
          <p:spPr>
            <a:xfrm>
              <a:off x="4252700" y="4843078"/>
              <a:ext cx="402504" cy="217193"/>
            </a:xfrm>
            <a:prstGeom prst="rect">
              <a:avLst/>
            </a:prstGeom>
            <a:noFill/>
            <a:ln>
              <a:noFill/>
            </a:ln>
          </p:spPr>
        </p:pic>
        <p:pic>
          <p:nvPicPr>
            <p:cNvPr id="1336" name="Google Shape;1336;p44"/>
            <p:cNvPicPr preferRelativeResize="0"/>
            <p:nvPr/>
          </p:nvPicPr>
          <p:blipFill>
            <a:blip r:embed="rId8">
              <a:alphaModFix/>
            </a:blip>
            <a:stretch>
              <a:fillRect/>
            </a:stretch>
          </p:blipFill>
          <p:spPr>
            <a:xfrm>
              <a:off x="5081105" y="4843077"/>
              <a:ext cx="402495" cy="217196"/>
            </a:xfrm>
            <a:prstGeom prst="rect">
              <a:avLst/>
            </a:prstGeom>
            <a:noFill/>
            <a:ln>
              <a:noFill/>
            </a:ln>
          </p:spPr>
        </p:pic>
      </p:grpSp>
      <p:cxnSp>
        <p:nvCxnSpPr>
          <p:cNvPr id="1337" name="Google Shape;1337;p44"/>
          <p:cNvCxnSpPr/>
          <p:nvPr/>
        </p:nvCxnSpPr>
        <p:spPr>
          <a:xfrm flipH="1">
            <a:off x="8992763" y="990778"/>
            <a:ext cx="10800" cy="3797700"/>
          </a:xfrm>
          <a:prstGeom prst="straightConnector1">
            <a:avLst/>
          </a:prstGeom>
          <a:noFill/>
          <a:ln cap="flat" cmpd="sng" w="19050">
            <a:solidFill>
              <a:schemeClr val="dk2"/>
            </a:solidFill>
            <a:prstDash val="solid"/>
            <a:round/>
            <a:headEnd len="med" w="med" type="none"/>
            <a:tailEnd len="med" w="med" type="none"/>
          </a:ln>
        </p:spPr>
      </p:cxnSp>
      <p:sp>
        <p:nvSpPr>
          <p:cNvPr id="1338" name="Google Shape;1338;p44"/>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4"/>
          <p:cNvSpPr/>
          <p:nvPr/>
        </p:nvSpPr>
        <p:spPr>
          <a:xfrm>
            <a:off x="9020375" y="4209650"/>
            <a:ext cx="123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4"/>
          <p:cNvSpPr/>
          <p:nvPr/>
        </p:nvSpPr>
        <p:spPr>
          <a:xfrm rot="5400000">
            <a:off x="8992763" y="46255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45"/>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45"/>
          <p:cNvGrpSpPr/>
          <p:nvPr/>
        </p:nvGrpSpPr>
        <p:grpSpPr>
          <a:xfrm>
            <a:off x="-36350" y="-46025"/>
            <a:ext cx="9255600" cy="441900"/>
            <a:chOff x="-36350" y="-46025"/>
            <a:chExt cx="9255600" cy="441900"/>
          </a:xfrm>
        </p:grpSpPr>
        <p:sp>
          <p:nvSpPr>
            <p:cNvPr id="1347" name="Google Shape;1347;p45"/>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5"/>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5"/>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0" name="Google Shape;1350;p45"/>
            <p:cNvGrpSpPr/>
            <p:nvPr/>
          </p:nvGrpSpPr>
          <p:grpSpPr>
            <a:xfrm>
              <a:off x="915550" y="40975"/>
              <a:ext cx="360900" cy="268025"/>
              <a:chOff x="763150" y="40975"/>
              <a:chExt cx="360900" cy="268025"/>
            </a:xfrm>
          </p:grpSpPr>
          <p:sp>
            <p:nvSpPr>
              <p:cNvPr id="1351" name="Google Shape;1351;p45"/>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5"/>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45"/>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www.caraway.com/login</a:t>
              </a:r>
              <a:endParaRPr/>
            </a:p>
          </p:txBody>
        </p:sp>
        <p:sp>
          <p:nvSpPr>
            <p:cNvPr id="1354" name="Google Shape;1354;p45"/>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5" name="Google Shape;1355;p45"/>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356" name="Google Shape;1356;p45"/>
          <p:cNvGrpSpPr/>
          <p:nvPr/>
        </p:nvGrpSpPr>
        <p:grpSpPr>
          <a:xfrm>
            <a:off x="136900" y="483975"/>
            <a:ext cx="1380375" cy="415500"/>
            <a:chOff x="136900" y="483975"/>
            <a:chExt cx="1380375" cy="415500"/>
          </a:xfrm>
        </p:grpSpPr>
        <p:pic>
          <p:nvPicPr>
            <p:cNvPr id="1357" name="Google Shape;1357;p45"/>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358" name="Google Shape;1358;p45"/>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359" name="Google Shape;1359;p45"/>
          <p:cNvGrpSpPr/>
          <p:nvPr/>
        </p:nvGrpSpPr>
        <p:grpSpPr>
          <a:xfrm>
            <a:off x="3504776" y="438375"/>
            <a:ext cx="1547941" cy="524499"/>
            <a:chOff x="3149526" y="459325"/>
            <a:chExt cx="1547941" cy="524499"/>
          </a:xfrm>
        </p:grpSpPr>
        <p:sp>
          <p:nvSpPr>
            <p:cNvPr id="1360" name="Google Shape;1360;p45"/>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361" name="Google Shape;1361;p45"/>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362" name="Google Shape;1362;p45"/>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363" name="Google Shape;1363;p45"/>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364" name="Google Shape;1364;p45"/>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365" name="Google Shape;1365;p45"/>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1366" name="Google Shape;1366;p45"/>
          <p:cNvSpPr/>
          <p:nvPr/>
        </p:nvSpPr>
        <p:spPr>
          <a:xfrm>
            <a:off x="0" y="394275"/>
            <a:ext cx="9255600" cy="4749300"/>
          </a:xfrm>
          <a:prstGeom prst="rect">
            <a:avLst/>
          </a:prstGeom>
          <a:solidFill>
            <a:srgbClr val="EEEEEE">
              <a:alpha val="61880"/>
            </a:srgbClr>
          </a:solidFill>
          <a:ln cap="flat" cmpd="sng" w="9525">
            <a:solidFill>
              <a:schemeClr val="dk2"/>
            </a:solidFill>
            <a:prstDash val="solid"/>
            <a:round/>
            <a:headEnd len="sm" w="sm" type="none"/>
            <a:tailEnd len="sm" w="sm" type="none"/>
          </a:ln>
          <a:effectLst>
            <a:outerShdw rotWithShape="0" algn="bl" dir="5400000" dist="19050">
              <a:srgbClr val="000000">
                <a:alpha val="7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5"/>
          <p:cNvSpPr/>
          <p:nvPr/>
        </p:nvSpPr>
        <p:spPr>
          <a:xfrm>
            <a:off x="2600250" y="483975"/>
            <a:ext cx="3779400" cy="4659600"/>
          </a:xfrm>
          <a:prstGeom prst="roundRect">
            <a:avLst>
              <a:gd fmla="val 16667" name="adj"/>
            </a:avLst>
          </a:prstGeom>
          <a:solidFill>
            <a:srgbClr val="FCFAFA"/>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368" name="Google Shape;1368;p45"/>
          <p:cNvSpPr txBox="1"/>
          <p:nvPr/>
        </p:nvSpPr>
        <p:spPr>
          <a:xfrm>
            <a:off x="4077925" y="635700"/>
            <a:ext cx="942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Calibri"/>
                <a:ea typeface="Calibri"/>
                <a:cs typeface="Calibri"/>
                <a:sym typeface="Calibri"/>
              </a:rPr>
              <a:t>Login</a:t>
            </a:r>
            <a:endParaRPr sz="2200">
              <a:latin typeface="Calibri"/>
              <a:ea typeface="Calibri"/>
              <a:cs typeface="Calibri"/>
              <a:sym typeface="Calibri"/>
            </a:endParaRPr>
          </a:p>
        </p:txBody>
      </p:sp>
      <p:sp>
        <p:nvSpPr>
          <p:cNvPr id="1369" name="Google Shape;1369;p45"/>
          <p:cNvSpPr txBox="1"/>
          <p:nvPr/>
        </p:nvSpPr>
        <p:spPr>
          <a:xfrm>
            <a:off x="3652150" y="1241575"/>
            <a:ext cx="25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Login </a:t>
            </a:r>
            <a:r>
              <a:rPr b="1" lang="en">
                <a:latin typeface="Calibri"/>
                <a:ea typeface="Calibri"/>
                <a:cs typeface="Calibri"/>
                <a:sym typeface="Calibri"/>
              </a:rPr>
              <a:t>|</a:t>
            </a:r>
            <a:r>
              <a:rPr lang="en">
                <a:solidFill>
                  <a:schemeClr val="dk1"/>
                </a:solidFill>
                <a:latin typeface="Calibri"/>
                <a:ea typeface="Calibri"/>
                <a:cs typeface="Calibri"/>
                <a:sym typeface="Calibri"/>
              </a:rPr>
              <a:t> </a:t>
            </a:r>
            <a:r>
              <a:rPr lang="en">
                <a:solidFill>
                  <a:srgbClr val="A28497"/>
                </a:solidFill>
                <a:latin typeface="Calibri"/>
                <a:ea typeface="Calibri"/>
                <a:cs typeface="Calibri"/>
                <a:sym typeface="Calibri"/>
              </a:rPr>
              <a:t>Create Account</a:t>
            </a:r>
            <a:endParaRPr>
              <a:solidFill>
                <a:srgbClr val="A28497"/>
              </a:solidFill>
              <a:latin typeface="Calibri"/>
              <a:ea typeface="Calibri"/>
              <a:cs typeface="Calibri"/>
              <a:sym typeface="Calibri"/>
            </a:endParaRPr>
          </a:p>
        </p:txBody>
      </p:sp>
      <p:sp>
        <p:nvSpPr>
          <p:cNvPr id="1370" name="Google Shape;1370;p45"/>
          <p:cNvSpPr txBox="1"/>
          <p:nvPr/>
        </p:nvSpPr>
        <p:spPr>
          <a:xfrm>
            <a:off x="2907675" y="1729775"/>
            <a:ext cx="109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Email</a:t>
            </a:r>
            <a:r>
              <a:rPr lang="en" sz="1200">
                <a:solidFill>
                  <a:srgbClr val="A96060"/>
                </a:solidFill>
                <a:latin typeface="Calibri"/>
                <a:ea typeface="Calibri"/>
                <a:cs typeface="Calibri"/>
                <a:sym typeface="Calibri"/>
              </a:rPr>
              <a:t>*</a:t>
            </a:r>
            <a:endParaRPr sz="1200">
              <a:solidFill>
                <a:srgbClr val="A96060"/>
              </a:solidFill>
              <a:latin typeface="Calibri"/>
              <a:ea typeface="Calibri"/>
              <a:cs typeface="Calibri"/>
              <a:sym typeface="Calibri"/>
            </a:endParaRPr>
          </a:p>
        </p:txBody>
      </p:sp>
      <p:sp>
        <p:nvSpPr>
          <p:cNvPr id="1371" name="Google Shape;1371;p45"/>
          <p:cNvSpPr txBox="1"/>
          <p:nvPr/>
        </p:nvSpPr>
        <p:spPr>
          <a:xfrm>
            <a:off x="2868950" y="2513875"/>
            <a:ext cx="161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Password</a:t>
            </a:r>
            <a:r>
              <a:rPr lang="en" sz="1200">
                <a:solidFill>
                  <a:srgbClr val="A96060"/>
                </a:solidFill>
                <a:latin typeface="Calibri"/>
                <a:ea typeface="Calibri"/>
                <a:cs typeface="Calibri"/>
                <a:sym typeface="Calibri"/>
              </a:rPr>
              <a:t>*</a:t>
            </a:r>
            <a:endParaRPr sz="1200">
              <a:solidFill>
                <a:srgbClr val="A96060"/>
              </a:solidFill>
              <a:latin typeface="Calibri"/>
              <a:ea typeface="Calibri"/>
              <a:cs typeface="Calibri"/>
              <a:sym typeface="Calibri"/>
            </a:endParaRPr>
          </a:p>
        </p:txBody>
      </p:sp>
      <p:sp>
        <p:nvSpPr>
          <p:cNvPr id="1372" name="Google Shape;1372;p45"/>
          <p:cNvSpPr/>
          <p:nvPr/>
        </p:nvSpPr>
        <p:spPr>
          <a:xfrm>
            <a:off x="2964525" y="2079825"/>
            <a:ext cx="3012300" cy="369300"/>
          </a:xfrm>
          <a:prstGeom prst="roundRect">
            <a:avLst>
              <a:gd fmla="val 16667" name="adj"/>
            </a:avLst>
          </a:prstGeom>
          <a:solidFill>
            <a:srgbClr val="FCFAFA"/>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5"/>
          <p:cNvSpPr/>
          <p:nvPr/>
        </p:nvSpPr>
        <p:spPr>
          <a:xfrm>
            <a:off x="2964525" y="2841825"/>
            <a:ext cx="3012300" cy="369300"/>
          </a:xfrm>
          <a:prstGeom prst="roundRect">
            <a:avLst>
              <a:gd fmla="val 16667" name="adj"/>
            </a:avLst>
          </a:prstGeom>
          <a:solidFill>
            <a:srgbClr val="FCFAFA"/>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5"/>
          <p:cNvSpPr/>
          <p:nvPr/>
        </p:nvSpPr>
        <p:spPr>
          <a:xfrm>
            <a:off x="2983875" y="3432975"/>
            <a:ext cx="222300" cy="212400"/>
          </a:xfrm>
          <a:prstGeom prst="rect">
            <a:avLst/>
          </a:prstGeom>
          <a:solidFill>
            <a:srgbClr val="FCFAFA"/>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5" name="Google Shape;1375;p45"/>
          <p:cNvSpPr txBox="1"/>
          <p:nvPr/>
        </p:nvSpPr>
        <p:spPr>
          <a:xfrm>
            <a:off x="3173750" y="3352075"/>
            <a:ext cx="161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05252"/>
                </a:solidFill>
                <a:latin typeface="Calibri"/>
                <a:ea typeface="Calibri"/>
                <a:cs typeface="Calibri"/>
                <a:sym typeface="Calibri"/>
              </a:rPr>
              <a:t>Remember me</a:t>
            </a:r>
            <a:endParaRPr sz="1200">
              <a:solidFill>
                <a:srgbClr val="305252"/>
              </a:solidFill>
              <a:latin typeface="Calibri"/>
              <a:ea typeface="Calibri"/>
              <a:cs typeface="Calibri"/>
              <a:sym typeface="Calibri"/>
            </a:endParaRPr>
          </a:p>
        </p:txBody>
      </p:sp>
      <p:sp>
        <p:nvSpPr>
          <p:cNvPr id="1376" name="Google Shape;1376;p45"/>
          <p:cNvSpPr txBox="1"/>
          <p:nvPr/>
        </p:nvSpPr>
        <p:spPr>
          <a:xfrm>
            <a:off x="5002550" y="3352075"/>
            <a:ext cx="161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rgbClr val="A96060"/>
                </a:solidFill>
                <a:latin typeface="Calibri"/>
                <a:ea typeface="Calibri"/>
                <a:cs typeface="Calibri"/>
                <a:sym typeface="Calibri"/>
              </a:rPr>
              <a:t>Forgot Password?</a:t>
            </a:r>
            <a:endParaRPr sz="1200" u="sng">
              <a:solidFill>
                <a:srgbClr val="A96060"/>
              </a:solidFill>
              <a:latin typeface="Calibri"/>
              <a:ea typeface="Calibri"/>
              <a:cs typeface="Calibri"/>
              <a:sym typeface="Calibri"/>
            </a:endParaRPr>
          </a:p>
        </p:txBody>
      </p:sp>
      <p:sp>
        <p:nvSpPr>
          <p:cNvPr id="1377" name="Google Shape;1377;p45"/>
          <p:cNvSpPr/>
          <p:nvPr/>
        </p:nvSpPr>
        <p:spPr>
          <a:xfrm>
            <a:off x="4097300" y="3827475"/>
            <a:ext cx="802800" cy="284100"/>
          </a:xfrm>
          <a:prstGeom prst="roundRect">
            <a:avLst>
              <a:gd fmla="val 16667" name="adj"/>
            </a:avLst>
          </a:prstGeom>
          <a:solidFill>
            <a:srgbClr val="BFC8A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BFC8AD"/>
                </a:solidFill>
                <a:latin typeface="Calibri"/>
                <a:ea typeface="Calibri"/>
                <a:cs typeface="Calibri"/>
                <a:sym typeface="Calibri"/>
              </a:rPr>
              <a:t>  </a:t>
            </a:r>
            <a:r>
              <a:rPr lang="en">
                <a:solidFill>
                  <a:schemeClr val="dk1"/>
                </a:solidFill>
                <a:latin typeface="Calibri"/>
                <a:ea typeface="Calibri"/>
                <a:cs typeface="Calibri"/>
                <a:sym typeface="Calibri"/>
              </a:rPr>
              <a:t>Login</a:t>
            </a:r>
            <a:endParaRPr>
              <a:solidFill>
                <a:schemeClr val="dk1"/>
              </a:solidFill>
              <a:latin typeface="Calibri"/>
              <a:ea typeface="Calibri"/>
              <a:cs typeface="Calibri"/>
              <a:sym typeface="Calibri"/>
            </a:endParaRPr>
          </a:p>
        </p:txBody>
      </p:sp>
      <p:sp>
        <p:nvSpPr>
          <p:cNvPr id="1378" name="Google Shape;1378;p45"/>
          <p:cNvSpPr txBox="1"/>
          <p:nvPr/>
        </p:nvSpPr>
        <p:spPr>
          <a:xfrm>
            <a:off x="4011950" y="4114075"/>
            <a:ext cx="161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A96060"/>
                </a:solidFill>
                <a:latin typeface="Calibri"/>
                <a:ea typeface="Calibri"/>
                <a:cs typeface="Calibri"/>
                <a:sym typeface="Calibri"/>
              </a:rPr>
              <a:t>   </a:t>
            </a:r>
            <a:r>
              <a:rPr lang="en" sz="1200">
                <a:solidFill>
                  <a:srgbClr val="A96060"/>
                </a:solidFill>
                <a:latin typeface="Calibri"/>
                <a:ea typeface="Calibri"/>
                <a:cs typeface="Calibri"/>
                <a:sym typeface="Calibri"/>
              </a:rPr>
              <a:t>O</a:t>
            </a:r>
            <a:r>
              <a:rPr lang="en" sz="1000">
                <a:solidFill>
                  <a:srgbClr val="A96060"/>
                </a:solidFill>
                <a:latin typeface="Calibri"/>
                <a:ea typeface="Calibri"/>
                <a:cs typeface="Calibri"/>
                <a:sym typeface="Calibri"/>
              </a:rPr>
              <a:t>r login with</a:t>
            </a:r>
            <a:endParaRPr sz="1000">
              <a:solidFill>
                <a:srgbClr val="A96060"/>
              </a:solidFill>
              <a:latin typeface="Calibri"/>
              <a:ea typeface="Calibri"/>
              <a:cs typeface="Calibri"/>
              <a:sym typeface="Calibri"/>
            </a:endParaRPr>
          </a:p>
        </p:txBody>
      </p:sp>
      <p:sp>
        <p:nvSpPr>
          <p:cNvPr id="1379" name="Google Shape;1379;p45"/>
          <p:cNvSpPr txBox="1"/>
          <p:nvPr/>
        </p:nvSpPr>
        <p:spPr>
          <a:xfrm>
            <a:off x="3935750" y="4495075"/>
            <a:ext cx="192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A96060"/>
                </a:solidFill>
                <a:latin typeface="Calibri"/>
                <a:ea typeface="Calibri"/>
                <a:cs typeface="Calibri"/>
                <a:sym typeface="Calibri"/>
              </a:rPr>
              <a:t>Login with Google</a:t>
            </a:r>
            <a:endParaRPr sz="1200">
              <a:solidFill>
                <a:srgbClr val="A96060"/>
              </a:solidFill>
              <a:latin typeface="Calibri"/>
              <a:ea typeface="Calibri"/>
              <a:cs typeface="Calibri"/>
              <a:sym typeface="Calibri"/>
            </a:endParaRPr>
          </a:p>
        </p:txBody>
      </p:sp>
      <p:sp>
        <p:nvSpPr>
          <p:cNvPr id="1380" name="Google Shape;1380;p45"/>
          <p:cNvSpPr txBox="1"/>
          <p:nvPr/>
        </p:nvSpPr>
        <p:spPr>
          <a:xfrm>
            <a:off x="3583350" y="4386875"/>
            <a:ext cx="789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rgbClr val="A28497"/>
                </a:solidFill>
                <a:latin typeface="Calibri"/>
                <a:ea typeface="Calibri"/>
                <a:cs typeface="Calibri"/>
                <a:sym typeface="Calibri"/>
              </a:rPr>
              <a:t>G</a:t>
            </a:r>
            <a:endParaRPr b="1" sz="2600">
              <a:solidFill>
                <a:srgbClr val="A28497"/>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46"/>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6" name="Google Shape;1386;p46"/>
          <p:cNvGrpSpPr/>
          <p:nvPr/>
        </p:nvGrpSpPr>
        <p:grpSpPr>
          <a:xfrm>
            <a:off x="-36350" y="-46025"/>
            <a:ext cx="9255600" cy="441900"/>
            <a:chOff x="-36350" y="-46025"/>
            <a:chExt cx="9255600" cy="441900"/>
          </a:xfrm>
        </p:grpSpPr>
        <p:sp>
          <p:nvSpPr>
            <p:cNvPr id="1387" name="Google Shape;1387;p46"/>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6"/>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6"/>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0" name="Google Shape;1390;p46"/>
            <p:cNvGrpSpPr/>
            <p:nvPr/>
          </p:nvGrpSpPr>
          <p:grpSpPr>
            <a:xfrm>
              <a:off x="915550" y="40975"/>
              <a:ext cx="360900" cy="268025"/>
              <a:chOff x="763150" y="40975"/>
              <a:chExt cx="360900" cy="268025"/>
            </a:xfrm>
          </p:grpSpPr>
          <p:sp>
            <p:nvSpPr>
              <p:cNvPr id="1391" name="Google Shape;1391;p46"/>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6"/>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3" name="Google Shape;1393;p46"/>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www.caraway.com/create-account</a:t>
              </a:r>
              <a:endParaRPr/>
            </a:p>
          </p:txBody>
        </p:sp>
        <p:sp>
          <p:nvSpPr>
            <p:cNvPr id="1394" name="Google Shape;1394;p46"/>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5" name="Google Shape;1395;p46"/>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396" name="Google Shape;1396;p46"/>
          <p:cNvGrpSpPr/>
          <p:nvPr/>
        </p:nvGrpSpPr>
        <p:grpSpPr>
          <a:xfrm>
            <a:off x="136900" y="483975"/>
            <a:ext cx="1380375" cy="415500"/>
            <a:chOff x="136900" y="483975"/>
            <a:chExt cx="1380375" cy="415500"/>
          </a:xfrm>
        </p:grpSpPr>
        <p:pic>
          <p:nvPicPr>
            <p:cNvPr id="1397" name="Google Shape;1397;p46"/>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398" name="Google Shape;1398;p46"/>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399" name="Google Shape;1399;p46"/>
          <p:cNvGrpSpPr/>
          <p:nvPr/>
        </p:nvGrpSpPr>
        <p:grpSpPr>
          <a:xfrm>
            <a:off x="3504776" y="438375"/>
            <a:ext cx="1547941" cy="524499"/>
            <a:chOff x="3149526" y="459325"/>
            <a:chExt cx="1547941" cy="524499"/>
          </a:xfrm>
        </p:grpSpPr>
        <p:sp>
          <p:nvSpPr>
            <p:cNvPr id="1400" name="Google Shape;1400;p46"/>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401" name="Google Shape;1401;p46"/>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402" name="Google Shape;1402;p46"/>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403" name="Google Shape;1403;p46"/>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404" name="Google Shape;1404;p46"/>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405" name="Google Shape;1405;p46"/>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1406" name="Google Shape;1406;p46"/>
          <p:cNvSpPr/>
          <p:nvPr/>
        </p:nvSpPr>
        <p:spPr>
          <a:xfrm>
            <a:off x="0" y="394275"/>
            <a:ext cx="9255600" cy="4749300"/>
          </a:xfrm>
          <a:prstGeom prst="rect">
            <a:avLst/>
          </a:prstGeom>
          <a:solidFill>
            <a:srgbClr val="EEEEEE">
              <a:alpha val="61880"/>
            </a:srgbClr>
          </a:solidFill>
          <a:ln cap="flat" cmpd="sng" w="9525">
            <a:solidFill>
              <a:schemeClr val="dk2"/>
            </a:solidFill>
            <a:prstDash val="solid"/>
            <a:round/>
            <a:headEnd len="sm" w="sm" type="none"/>
            <a:tailEnd len="sm" w="sm" type="none"/>
          </a:ln>
          <a:effectLst>
            <a:outerShdw rotWithShape="0" algn="bl" dir="5400000" dist="19050">
              <a:srgbClr val="000000">
                <a:alpha val="7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6"/>
          <p:cNvSpPr/>
          <p:nvPr/>
        </p:nvSpPr>
        <p:spPr>
          <a:xfrm>
            <a:off x="2600250" y="483975"/>
            <a:ext cx="3779400" cy="4659600"/>
          </a:xfrm>
          <a:prstGeom prst="roundRect">
            <a:avLst>
              <a:gd fmla="val 16667" name="adj"/>
            </a:avLst>
          </a:prstGeom>
          <a:solidFill>
            <a:srgbClr val="FCFAFA"/>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408" name="Google Shape;1408;p46"/>
          <p:cNvSpPr txBox="1"/>
          <p:nvPr/>
        </p:nvSpPr>
        <p:spPr>
          <a:xfrm>
            <a:off x="3504775" y="407100"/>
            <a:ext cx="2121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Calibri"/>
                <a:ea typeface="Calibri"/>
                <a:cs typeface="Calibri"/>
                <a:sym typeface="Calibri"/>
              </a:rPr>
              <a:t>Create Account</a:t>
            </a:r>
            <a:endParaRPr sz="2200">
              <a:latin typeface="Calibri"/>
              <a:ea typeface="Calibri"/>
              <a:cs typeface="Calibri"/>
              <a:sym typeface="Calibri"/>
            </a:endParaRPr>
          </a:p>
        </p:txBody>
      </p:sp>
      <p:sp>
        <p:nvSpPr>
          <p:cNvPr id="1409" name="Google Shape;1409;p46"/>
          <p:cNvSpPr txBox="1"/>
          <p:nvPr/>
        </p:nvSpPr>
        <p:spPr>
          <a:xfrm>
            <a:off x="3575950" y="784375"/>
            <a:ext cx="25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A28497"/>
                </a:solidFill>
                <a:latin typeface="Calibri"/>
                <a:ea typeface="Calibri"/>
                <a:cs typeface="Calibri"/>
                <a:sym typeface="Calibri"/>
              </a:rPr>
              <a:t>Login </a:t>
            </a:r>
            <a:r>
              <a:rPr b="1" lang="en">
                <a:latin typeface="Calibri"/>
                <a:ea typeface="Calibri"/>
                <a:cs typeface="Calibri"/>
                <a:sym typeface="Calibri"/>
              </a:rPr>
              <a:t>|</a:t>
            </a:r>
            <a:r>
              <a:rPr lang="en">
                <a:latin typeface="Calibri"/>
                <a:ea typeface="Calibri"/>
                <a:cs typeface="Calibri"/>
                <a:sym typeface="Calibri"/>
              </a:rPr>
              <a:t> </a:t>
            </a:r>
            <a:r>
              <a:rPr lang="en">
                <a:solidFill>
                  <a:schemeClr val="dk1"/>
                </a:solidFill>
                <a:latin typeface="Calibri"/>
                <a:ea typeface="Calibri"/>
                <a:cs typeface="Calibri"/>
                <a:sym typeface="Calibri"/>
              </a:rPr>
              <a:t>Create Account</a:t>
            </a:r>
            <a:endParaRPr>
              <a:solidFill>
                <a:schemeClr val="dk1"/>
              </a:solidFill>
              <a:latin typeface="Calibri"/>
              <a:ea typeface="Calibri"/>
              <a:cs typeface="Calibri"/>
              <a:sym typeface="Calibri"/>
            </a:endParaRPr>
          </a:p>
        </p:txBody>
      </p:sp>
      <p:sp>
        <p:nvSpPr>
          <p:cNvPr id="1410" name="Google Shape;1410;p46"/>
          <p:cNvSpPr txBox="1"/>
          <p:nvPr/>
        </p:nvSpPr>
        <p:spPr>
          <a:xfrm>
            <a:off x="2907675" y="1043975"/>
            <a:ext cx="109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First Name</a:t>
            </a:r>
            <a:r>
              <a:rPr lang="en" sz="1200">
                <a:solidFill>
                  <a:srgbClr val="A96060"/>
                </a:solidFill>
                <a:latin typeface="Calibri"/>
                <a:ea typeface="Calibri"/>
                <a:cs typeface="Calibri"/>
                <a:sym typeface="Calibri"/>
              </a:rPr>
              <a:t>*</a:t>
            </a:r>
            <a:endParaRPr sz="1200">
              <a:solidFill>
                <a:srgbClr val="A96060"/>
              </a:solidFill>
              <a:latin typeface="Calibri"/>
              <a:ea typeface="Calibri"/>
              <a:cs typeface="Calibri"/>
              <a:sym typeface="Calibri"/>
            </a:endParaRPr>
          </a:p>
        </p:txBody>
      </p:sp>
      <p:sp>
        <p:nvSpPr>
          <p:cNvPr id="1411" name="Google Shape;1411;p46"/>
          <p:cNvSpPr txBox="1"/>
          <p:nvPr/>
        </p:nvSpPr>
        <p:spPr>
          <a:xfrm>
            <a:off x="2868950" y="1751875"/>
            <a:ext cx="161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Username</a:t>
            </a:r>
            <a:r>
              <a:rPr lang="en" sz="1200">
                <a:solidFill>
                  <a:srgbClr val="A96060"/>
                </a:solidFill>
                <a:latin typeface="Calibri"/>
                <a:ea typeface="Calibri"/>
                <a:cs typeface="Calibri"/>
                <a:sym typeface="Calibri"/>
              </a:rPr>
              <a:t>*</a:t>
            </a:r>
            <a:endParaRPr sz="1200">
              <a:solidFill>
                <a:srgbClr val="A96060"/>
              </a:solidFill>
              <a:latin typeface="Calibri"/>
              <a:ea typeface="Calibri"/>
              <a:cs typeface="Calibri"/>
              <a:sym typeface="Calibri"/>
            </a:endParaRPr>
          </a:p>
        </p:txBody>
      </p:sp>
      <p:sp>
        <p:nvSpPr>
          <p:cNvPr id="1412" name="Google Shape;1412;p46"/>
          <p:cNvSpPr/>
          <p:nvPr/>
        </p:nvSpPr>
        <p:spPr>
          <a:xfrm>
            <a:off x="2964525" y="1394025"/>
            <a:ext cx="1210500" cy="369300"/>
          </a:xfrm>
          <a:prstGeom prst="roundRect">
            <a:avLst>
              <a:gd fmla="val 16667" name="adj"/>
            </a:avLst>
          </a:prstGeom>
          <a:solidFill>
            <a:srgbClr val="FCFAFA"/>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6"/>
          <p:cNvSpPr/>
          <p:nvPr/>
        </p:nvSpPr>
        <p:spPr>
          <a:xfrm>
            <a:off x="2964525" y="2079825"/>
            <a:ext cx="3012300" cy="369300"/>
          </a:xfrm>
          <a:prstGeom prst="roundRect">
            <a:avLst>
              <a:gd fmla="val 16667" name="adj"/>
            </a:avLst>
          </a:prstGeom>
          <a:solidFill>
            <a:srgbClr val="FCFAFA"/>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6"/>
          <p:cNvSpPr txBox="1"/>
          <p:nvPr/>
        </p:nvSpPr>
        <p:spPr>
          <a:xfrm>
            <a:off x="4584075" y="1043975"/>
            <a:ext cx="109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Last</a:t>
            </a:r>
            <a:r>
              <a:rPr lang="en" sz="1200">
                <a:latin typeface="Calibri"/>
                <a:ea typeface="Calibri"/>
                <a:cs typeface="Calibri"/>
                <a:sym typeface="Calibri"/>
              </a:rPr>
              <a:t> Name</a:t>
            </a:r>
            <a:r>
              <a:rPr lang="en" sz="1200">
                <a:solidFill>
                  <a:srgbClr val="A96060"/>
                </a:solidFill>
                <a:latin typeface="Calibri"/>
                <a:ea typeface="Calibri"/>
                <a:cs typeface="Calibri"/>
                <a:sym typeface="Calibri"/>
              </a:rPr>
              <a:t>*</a:t>
            </a:r>
            <a:endParaRPr sz="1200">
              <a:solidFill>
                <a:srgbClr val="A96060"/>
              </a:solidFill>
              <a:latin typeface="Calibri"/>
              <a:ea typeface="Calibri"/>
              <a:cs typeface="Calibri"/>
              <a:sym typeface="Calibri"/>
            </a:endParaRPr>
          </a:p>
        </p:txBody>
      </p:sp>
      <p:sp>
        <p:nvSpPr>
          <p:cNvPr id="1415" name="Google Shape;1415;p46"/>
          <p:cNvSpPr/>
          <p:nvPr/>
        </p:nvSpPr>
        <p:spPr>
          <a:xfrm>
            <a:off x="4640925" y="1394025"/>
            <a:ext cx="1210500" cy="369300"/>
          </a:xfrm>
          <a:prstGeom prst="roundRect">
            <a:avLst>
              <a:gd fmla="val 16667" name="adj"/>
            </a:avLst>
          </a:prstGeom>
          <a:solidFill>
            <a:srgbClr val="FCFAFA"/>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6"/>
          <p:cNvSpPr txBox="1"/>
          <p:nvPr/>
        </p:nvSpPr>
        <p:spPr>
          <a:xfrm>
            <a:off x="2868950" y="2437675"/>
            <a:ext cx="161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Email</a:t>
            </a:r>
            <a:r>
              <a:rPr lang="en" sz="1200">
                <a:solidFill>
                  <a:srgbClr val="A96060"/>
                </a:solidFill>
                <a:latin typeface="Calibri"/>
                <a:ea typeface="Calibri"/>
                <a:cs typeface="Calibri"/>
                <a:sym typeface="Calibri"/>
              </a:rPr>
              <a:t>*</a:t>
            </a:r>
            <a:endParaRPr sz="1200">
              <a:solidFill>
                <a:srgbClr val="A96060"/>
              </a:solidFill>
              <a:latin typeface="Calibri"/>
              <a:ea typeface="Calibri"/>
              <a:cs typeface="Calibri"/>
              <a:sym typeface="Calibri"/>
            </a:endParaRPr>
          </a:p>
        </p:txBody>
      </p:sp>
      <p:sp>
        <p:nvSpPr>
          <p:cNvPr id="1417" name="Google Shape;1417;p46"/>
          <p:cNvSpPr/>
          <p:nvPr/>
        </p:nvSpPr>
        <p:spPr>
          <a:xfrm>
            <a:off x="2964525" y="2765625"/>
            <a:ext cx="3012300" cy="369300"/>
          </a:xfrm>
          <a:prstGeom prst="roundRect">
            <a:avLst>
              <a:gd fmla="val 16667" name="adj"/>
            </a:avLst>
          </a:prstGeom>
          <a:solidFill>
            <a:srgbClr val="FCFAFA"/>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6"/>
          <p:cNvSpPr txBox="1"/>
          <p:nvPr/>
        </p:nvSpPr>
        <p:spPr>
          <a:xfrm>
            <a:off x="2868950" y="3123475"/>
            <a:ext cx="161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Phone Number</a:t>
            </a:r>
            <a:r>
              <a:rPr lang="en" sz="1200">
                <a:solidFill>
                  <a:srgbClr val="A96060"/>
                </a:solidFill>
                <a:latin typeface="Calibri"/>
                <a:ea typeface="Calibri"/>
                <a:cs typeface="Calibri"/>
                <a:sym typeface="Calibri"/>
              </a:rPr>
              <a:t>*</a:t>
            </a:r>
            <a:endParaRPr sz="1200">
              <a:solidFill>
                <a:srgbClr val="A96060"/>
              </a:solidFill>
              <a:latin typeface="Calibri"/>
              <a:ea typeface="Calibri"/>
              <a:cs typeface="Calibri"/>
              <a:sym typeface="Calibri"/>
            </a:endParaRPr>
          </a:p>
        </p:txBody>
      </p:sp>
      <p:sp>
        <p:nvSpPr>
          <p:cNvPr id="1419" name="Google Shape;1419;p46"/>
          <p:cNvSpPr/>
          <p:nvPr/>
        </p:nvSpPr>
        <p:spPr>
          <a:xfrm>
            <a:off x="2964525" y="3451425"/>
            <a:ext cx="3012300" cy="369300"/>
          </a:xfrm>
          <a:prstGeom prst="roundRect">
            <a:avLst>
              <a:gd fmla="val 16667" name="adj"/>
            </a:avLst>
          </a:prstGeom>
          <a:solidFill>
            <a:srgbClr val="FCFAFA"/>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6"/>
          <p:cNvSpPr txBox="1"/>
          <p:nvPr/>
        </p:nvSpPr>
        <p:spPr>
          <a:xfrm>
            <a:off x="2907675" y="4472975"/>
            <a:ext cx="109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Student</a:t>
            </a:r>
            <a:r>
              <a:rPr lang="en" sz="1200">
                <a:solidFill>
                  <a:srgbClr val="A96060"/>
                </a:solidFill>
                <a:latin typeface="Calibri"/>
                <a:ea typeface="Calibri"/>
                <a:cs typeface="Calibri"/>
                <a:sym typeface="Calibri"/>
              </a:rPr>
              <a:t>*</a:t>
            </a:r>
            <a:endParaRPr sz="1200">
              <a:solidFill>
                <a:srgbClr val="A96060"/>
              </a:solidFill>
              <a:latin typeface="Calibri"/>
              <a:ea typeface="Calibri"/>
              <a:cs typeface="Calibri"/>
              <a:sym typeface="Calibri"/>
            </a:endParaRPr>
          </a:p>
        </p:txBody>
      </p:sp>
      <p:sp>
        <p:nvSpPr>
          <p:cNvPr id="1421" name="Google Shape;1421;p46"/>
          <p:cNvSpPr/>
          <p:nvPr/>
        </p:nvSpPr>
        <p:spPr>
          <a:xfrm>
            <a:off x="2979550" y="4824550"/>
            <a:ext cx="157800" cy="157800"/>
          </a:xfrm>
          <a:prstGeom prst="ellipse">
            <a:avLst/>
          </a:prstGeom>
          <a:solidFill>
            <a:srgbClr val="FCFAFA"/>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6"/>
          <p:cNvSpPr/>
          <p:nvPr/>
        </p:nvSpPr>
        <p:spPr>
          <a:xfrm>
            <a:off x="3741550" y="4824550"/>
            <a:ext cx="157800" cy="157800"/>
          </a:xfrm>
          <a:prstGeom prst="ellipse">
            <a:avLst/>
          </a:prstGeom>
          <a:solidFill>
            <a:srgbClr val="FCFAFA"/>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6"/>
          <p:cNvSpPr txBox="1"/>
          <p:nvPr/>
        </p:nvSpPr>
        <p:spPr>
          <a:xfrm>
            <a:off x="3091750" y="4715975"/>
            <a:ext cx="109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 Yes</a:t>
            </a:r>
            <a:endParaRPr sz="1200">
              <a:solidFill>
                <a:srgbClr val="A96060"/>
              </a:solidFill>
              <a:latin typeface="Calibri"/>
              <a:ea typeface="Calibri"/>
              <a:cs typeface="Calibri"/>
              <a:sym typeface="Calibri"/>
            </a:endParaRPr>
          </a:p>
        </p:txBody>
      </p:sp>
      <p:sp>
        <p:nvSpPr>
          <p:cNvPr id="1424" name="Google Shape;1424;p46"/>
          <p:cNvSpPr txBox="1"/>
          <p:nvPr/>
        </p:nvSpPr>
        <p:spPr>
          <a:xfrm>
            <a:off x="3898275" y="4701575"/>
            <a:ext cx="109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 No</a:t>
            </a:r>
            <a:endParaRPr sz="1200">
              <a:solidFill>
                <a:srgbClr val="A96060"/>
              </a:solidFill>
              <a:latin typeface="Calibri"/>
              <a:ea typeface="Calibri"/>
              <a:cs typeface="Calibri"/>
              <a:sym typeface="Calibri"/>
            </a:endParaRPr>
          </a:p>
        </p:txBody>
      </p:sp>
      <p:cxnSp>
        <p:nvCxnSpPr>
          <p:cNvPr id="1425" name="Google Shape;1425;p46"/>
          <p:cNvCxnSpPr/>
          <p:nvPr/>
        </p:nvCxnSpPr>
        <p:spPr>
          <a:xfrm flipH="1">
            <a:off x="6240375" y="714825"/>
            <a:ext cx="20100" cy="4220100"/>
          </a:xfrm>
          <a:prstGeom prst="straightConnector1">
            <a:avLst/>
          </a:prstGeom>
          <a:noFill/>
          <a:ln cap="flat" cmpd="sng" w="19050">
            <a:solidFill>
              <a:schemeClr val="dk2"/>
            </a:solidFill>
            <a:prstDash val="solid"/>
            <a:round/>
            <a:headEnd len="med" w="med" type="none"/>
            <a:tailEnd len="med" w="med" type="none"/>
          </a:ln>
        </p:spPr>
      </p:cxnSp>
      <p:cxnSp>
        <p:nvCxnSpPr>
          <p:cNvPr id="1426" name="Google Shape;1426;p46"/>
          <p:cNvCxnSpPr/>
          <p:nvPr/>
        </p:nvCxnSpPr>
        <p:spPr>
          <a:xfrm rot="10800000">
            <a:off x="6240250" y="1148000"/>
            <a:ext cx="157800" cy="21600"/>
          </a:xfrm>
          <a:prstGeom prst="straightConnector1">
            <a:avLst/>
          </a:prstGeom>
          <a:noFill/>
          <a:ln cap="flat" cmpd="sng" w="19050">
            <a:solidFill>
              <a:schemeClr val="dk2"/>
            </a:solidFill>
            <a:prstDash val="solid"/>
            <a:round/>
            <a:headEnd len="med" w="med" type="none"/>
            <a:tailEnd len="med" w="med" type="none"/>
          </a:ln>
        </p:spPr>
      </p:cxnSp>
      <p:sp>
        <p:nvSpPr>
          <p:cNvPr id="1427" name="Google Shape;1427;p46"/>
          <p:cNvSpPr/>
          <p:nvPr/>
        </p:nvSpPr>
        <p:spPr>
          <a:xfrm rot="-5400000">
            <a:off x="62477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6"/>
          <p:cNvSpPr/>
          <p:nvPr/>
        </p:nvSpPr>
        <p:spPr>
          <a:xfrm>
            <a:off x="6277175" y="11616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6"/>
          <p:cNvSpPr/>
          <p:nvPr/>
        </p:nvSpPr>
        <p:spPr>
          <a:xfrm rot="5400000">
            <a:off x="6247763" y="4561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6"/>
          <p:cNvSpPr txBox="1"/>
          <p:nvPr/>
        </p:nvSpPr>
        <p:spPr>
          <a:xfrm>
            <a:off x="2868950" y="3809275"/>
            <a:ext cx="1619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School Name</a:t>
            </a:r>
            <a:r>
              <a:rPr lang="en" sz="1200">
                <a:solidFill>
                  <a:srgbClr val="A96060"/>
                </a:solidFill>
                <a:latin typeface="Calibri"/>
                <a:ea typeface="Calibri"/>
                <a:cs typeface="Calibri"/>
                <a:sym typeface="Calibri"/>
              </a:rPr>
              <a:t>*</a:t>
            </a:r>
            <a:endParaRPr sz="1200">
              <a:solidFill>
                <a:srgbClr val="A96060"/>
              </a:solidFill>
              <a:latin typeface="Calibri"/>
              <a:ea typeface="Calibri"/>
              <a:cs typeface="Calibri"/>
              <a:sym typeface="Calibri"/>
            </a:endParaRPr>
          </a:p>
        </p:txBody>
      </p:sp>
      <p:sp>
        <p:nvSpPr>
          <p:cNvPr id="1431" name="Google Shape;1431;p46"/>
          <p:cNvSpPr/>
          <p:nvPr/>
        </p:nvSpPr>
        <p:spPr>
          <a:xfrm>
            <a:off x="2964525" y="4137225"/>
            <a:ext cx="3012300" cy="369300"/>
          </a:xfrm>
          <a:prstGeom prst="roundRect">
            <a:avLst>
              <a:gd fmla="val 16667" name="adj"/>
            </a:avLst>
          </a:prstGeom>
          <a:solidFill>
            <a:srgbClr val="FCFAFA"/>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47"/>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7" name="Google Shape;1437;p47"/>
          <p:cNvGrpSpPr/>
          <p:nvPr/>
        </p:nvGrpSpPr>
        <p:grpSpPr>
          <a:xfrm>
            <a:off x="-36350" y="-46025"/>
            <a:ext cx="9255600" cy="441900"/>
            <a:chOff x="-36350" y="-46025"/>
            <a:chExt cx="9255600" cy="441900"/>
          </a:xfrm>
        </p:grpSpPr>
        <p:sp>
          <p:nvSpPr>
            <p:cNvPr id="1438" name="Google Shape;1438;p47"/>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7"/>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7"/>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47"/>
            <p:cNvGrpSpPr/>
            <p:nvPr/>
          </p:nvGrpSpPr>
          <p:grpSpPr>
            <a:xfrm>
              <a:off x="915550" y="40975"/>
              <a:ext cx="360900" cy="268025"/>
              <a:chOff x="763150" y="40975"/>
              <a:chExt cx="360900" cy="268025"/>
            </a:xfrm>
          </p:grpSpPr>
          <p:sp>
            <p:nvSpPr>
              <p:cNvPr id="1442" name="Google Shape;1442;p47"/>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7"/>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4" name="Google Shape;1444;p47"/>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www.caraway.com/create-account</a:t>
              </a:r>
              <a:endParaRPr/>
            </a:p>
          </p:txBody>
        </p:sp>
        <p:sp>
          <p:nvSpPr>
            <p:cNvPr id="1445" name="Google Shape;1445;p47"/>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6" name="Google Shape;1446;p47"/>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447" name="Google Shape;1447;p47"/>
          <p:cNvGrpSpPr/>
          <p:nvPr/>
        </p:nvGrpSpPr>
        <p:grpSpPr>
          <a:xfrm>
            <a:off x="136900" y="483975"/>
            <a:ext cx="1380375" cy="415500"/>
            <a:chOff x="136900" y="483975"/>
            <a:chExt cx="1380375" cy="415500"/>
          </a:xfrm>
        </p:grpSpPr>
        <p:pic>
          <p:nvPicPr>
            <p:cNvPr id="1448" name="Google Shape;1448;p47"/>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449" name="Google Shape;1449;p47"/>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450" name="Google Shape;1450;p47"/>
          <p:cNvGrpSpPr/>
          <p:nvPr/>
        </p:nvGrpSpPr>
        <p:grpSpPr>
          <a:xfrm>
            <a:off x="3504776" y="438375"/>
            <a:ext cx="1547941" cy="524499"/>
            <a:chOff x="3149526" y="459325"/>
            <a:chExt cx="1547941" cy="524499"/>
          </a:xfrm>
        </p:grpSpPr>
        <p:sp>
          <p:nvSpPr>
            <p:cNvPr id="1451" name="Google Shape;1451;p47"/>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452" name="Google Shape;1452;p47"/>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453" name="Google Shape;1453;p47"/>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454" name="Google Shape;1454;p47"/>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455" name="Google Shape;1455;p47"/>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456" name="Google Shape;1456;p47"/>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1457" name="Google Shape;1457;p47"/>
          <p:cNvSpPr/>
          <p:nvPr/>
        </p:nvSpPr>
        <p:spPr>
          <a:xfrm>
            <a:off x="0" y="394275"/>
            <a:ext cx="9255600" cy="4749300"/>
          </a:xfrm>
          <a:prstGeom prst="rect">
            <a:avLst/>
          </a:prstGeom>
          <a:solidFill>
            <a:srgbClr val="EEEEEE">
              <a:alpha val="61880"/>
            </a:srgbClr>
          </a:solidFill>
          <a:ln cap="flat" cmpd="sng" w="9525">
            <a:solidFill>
              <a:schemeClr val="dk2"/>
            </a:solidFill>
            <a:prstDash val="solid"/>
            <a:round/>
            <a:headEnd len="sm" w="sm" type="none"/>
            <a:tailEnd len="sm" w="sm" type="none"/>
          </a:ln>
          <a:effectLst>
            <a:outerShdw rotWithShape="0" algn="bl" dir="5400000" dist="19050">
              <a:srgbClr val="000000">
                <a:alpha val="7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7"/>
          <p:cNvSpPr/>
          <p:nvPr/>
        </p:nvSpPr>
        <p:spPr>
          <a:xfrm>
            <a:off x="2600250" y="483975"/>
            <a:ext cx="3779400" cy="4659600"/>
          </a:xfrm>
          <a:prstGeom prst="roundRect">
            <a:avLst>
              <a:gd fmla="val 16667" name="adj"/>
            </a:avLst>
          </a:prstGeom>
          <a:solidFill>
            <a:srgbClr val="FCFAFA"/>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459" name="Google Shape;1459;p47"/>
          <p:cNvSpPr txBox="1"/>
          <p:nvPr/>
        </p:nvSpPr>
        <p:spPr>
          <a:xfrm>
            <a:off x="3640150" y="483300"/>
            <a:ext cx="222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Calibri"/>
                <a:ea typeface="Calibri"/>
                <a:cs typeface="Calibri"/>
                <a:sym typeface="Calibri"/>
              </a:rPr>
              <a:t>Create Account</a:t>
            </a:r>
            <a:endParaRPr sz="2200">
              <a:latin typeface="Calibri"/>
              <a:ea typeface="Calibri"/>
              <a:cs typeface="Calibri"/>
              <a:sym typeface="Calibri"/>
            </a:endParaRPr>
          </a:p>
        </p:txBody>
      </p:sp>
      <p:sp>
        <p:nvSpPr>
          <p:cNvPr id="1460" name="Google Shape;1460;p47"/>
          <p:cNvSpPr txBox="1"/>
          <p:nvPr/>
        </p:nvSpPr>
        <p:spPr>
          <a:xfrm>
            <a:off x="3652150" y="860575"/>
            <a:ext cx="251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A28497"/>
                </a:solidFill>
                <a:latin typeface="Calibri"/>
                <a:ea typeface="Calibri"/>
                <a:cs typeface="Calibri"/>
                <a:sym typeface="Calibri"/>
              </a:rPr>
              <a:t>Login </a:t>
            </a:r>
            <a:r>
              <a:rPr b="1" lang="en">
                <a:latin typeface="Calibri"/>
                <a:ea typeface="Calibri"/>
                <a:cs typeface="Calibri"/>
                <a:sym typeface="Calibri"/>
              </a:rPr>
              <a:t>|</a:t>
            </a:r>
            <a:r>
              <a:rPr lang="en">
                <a:solidFill>
                  <a:schemeClr val="dk1"/>
                </a:solidFill>
                <a:latin typeface="Calibri"/>
                <a:ea typeface="Calibri"/>
                <a:cs typeface="Calibri"/>
                <a:sym typeface="Calibri"/>
              </a:rPr>
              <a:t> Create Account</a:t>
            </a:r>
            <a:endParaRPr>
              <a:solidFill>
                <a:schemeClr val="dk1"/>
              </a:solidFill>
              <a:latin typeface="Calibri"/>
              <a:ea typeface="Calibri"/>
              <a:cs typeface="Calibri"/>
              <a:sym typeface="Calibri"/>
            </a:endParaRPr>
          </a:p>
        </p:txBody>
      </p:sp>
      <p:sp>
        <p:nvSpPr>
          <p:cNvPr id="1461" name="Google Shape;1461;p47"/>
          <p:cNvSpPr txBox="1"/>
          <p:nvPr/>
        </p:nvSpPr>
        <p:spPr>
          <a:xfrm>
            <a:off x="2907675" y="1120175"/>
            <a:ext cx="1787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Phone Number</a:t>
            </a:r>
            <a:r>
              <a:rPr lang="en" sz="1200">
                <a:solidFill>
                  <a:srgbClr val="A96060"/>
                </a:solidFill>
                <a:latin typeface="Calibri"/>
                <a:ea typeface="Calibri"/>
                <a:cs typeface="Calibri"/>
                <a:sym typeface="Calibri"/>
              </a:rPr>
              <a:t>*</a:t>
            </a:r>
            <a:endParaRPr sz="1200">
              <a:solidFill>
                <a:srgbClr val="A96060"/>
              </a:solidFill>
              <a:latin typeface="Calibri"/>
              <a:ea typeface="Calibri"/>
              <a:cs typeface="Calibri"/>
              <a:sym typeface="Calibri"/>
            </a:endParaRPr>
          </a:p>
        </p:txBody>
      </p:sp>
      <p:sp>
        <p:nvSpPr>
          <p:cNvPr id="1462" name="Google Shape;1462;p47"/>
          <p:cNvSpPr txBox="1"/>
          <p:nvPr/>
        </p:nvSpPr>
        <p:spPr>
          <a:xfrm>
            <a:off x="2864500" y="1756375"/>
            <a:ext cx="1548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Zipcode</a:t>
            </a:r>
            <a:r>
              <a:rPr lang="en" sz="1200">
                <a:solidFill>
                  <a:srgbClr val="A96060"/>
                </a:solidFill>
                <a:latin typeface="Calibri"/>
                <a:ea typeface="Calibri"/>
                <a:cs typeface="Calibri"/>
                <a:sym typeface="Calibri"/>
              </a:rPr>
              <a:t>*</a:t>
            </a:r>
            <a:endParaRPr sz="1200">
              <a:solidFill>
                <a:srgbClr val="A96060"/>
              </a:solidFill>
              <a:latin typeface="Calibri"/>
              <a:ea typeface="Calibri"/>
              <a:cs typeface="Calibri"/>
              <a:sym typeface="Calibri"/>
            </a:endParaRPr>
          </a:p>
        </p:txBody>
      </p:sp>
      <p:sp>
        <p:nvSpPr>
          <p:cNvPr id="1463" name="Google Shape;1463;p47"/>
          <p:cNvSpPr/>
          <p:nvPr/>
        </p:nvSpPr>
        <p:spPr>
          <a:xfrm>
            <a:off x="2964525" y="1470225"/>
            <a:ext cx="3012300" cy="369300"/>
          </a:xfrm>
          <a:prstGeom prst="roundRect">
            <a:avLst>
              <a:gd fmla="val 16667" name="adj"/>
            </a:avLst>
          </a:prstGeom>
          <a:solidFill>
            <a:srgbClr val="FCFAFA"/>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7"/>
          <p:cNvSpPr/>
          <p:nvPr/>
        </p:nvSpPr>
        <p:spPr>
          <a:xfrm>
            <a:off x="2964525" y="2079825"/>
            <a:ext cx="3012300" cy="369300"/>
          </a:xfrm>
          <a:prstGeom prst="roundRect">
            <a:avLst>
              <a:gd fmla="val 16667" name="adj"/>
            </a:avLst>
          </a:prstGeom>
          <a:solidFill>
            <a:srgbClr val="FCFAFA"/>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7"/>
          <p:cNvSpPr/>
          <p:nvPr/>
        </p:nvSpPr>
        <p:spPr>
          <a:xfrm>
            <a:off x="3792500" y="4284675"/>
            <a:ext cx="1548000" cy="284100"/>
          </a:xfrm>
          <a:prstGeom prst="roundRect">
            <a:avLst>
              <a:gd fmla="val 16667" name="adj"/>
            </a:avLst>
          </a:prstGeom>
          <a:solidFill>
            <a:srgbClr val="BFC8A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BFC8AD"/>
                </a:solidFill>
                <a:latin typeface="Calibri"/>
                <a:ea typeface="Calibri"/>
                <a:cs typeface="Calibri"/>
                <a:sym typeface="Calibri"/>
              </a:rPr>
              <a:t>  </a:t>
            </a:r>
            <a:r>
              <a:rPr lang="en">
                <a:solidFill>
                  <a:schemeClr val="dk1"/>
                </a:solidFill>
                <a:latin typeface="Calibri"/>
                <a:ea typeface="Calibri"/>
                <a:cs typeface="Calibri"/>
                <a:sym typeface="Calibri"/>
              </a:rPr>
              <a:t>Create Account</a:t>
            </a:r>
            <a:endParaRPr>
              <a:solidFill>
                <a:schemeClr val="dk1"/>
              </a:solidFill>
              <a:latin typeface="Calibri"/>
              <a:ea typeface="Calibri"/>
              <a:cs typeface="Calibri"/>
              <a:sym typeface="Calibri"/>
            </a:endParaRPr>
          </a:p>
        </p:txBody>
      </p:sp>
      <p:sp>
        <p:nvSpPr>
          <p:cNvPr id="1466" name="Google Shape;1466;p47"/>
          <p:cNvSpPr txBox="1"/>
          <p:nvPr/>
        </p:nvSpPr>
        <p:spPr>
          <a:xfrm>
            <a:off x="2907675" y="2415575"/>
            <a:ext cx="109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Student</a:t>
            </a:r>
            <a:r>
              <a:rPr lang="en" sz="1200">
                <a:solidFill>
                  <a:srgbClr val="A96060"/>
                </a:solidFill>
                <a:latin typeface="Calibri"/>
                <a:ea typeface="Calibri"/>
                <a:cs typeface="Calibri"/>
                <a:sym typeface="Calibri"/>
              </a:rPr>
              <a:t>*</a:t>
            </a:r>
            <a:endParaRPr sz="1200">
              <a:solidFill>
                <a:srgbClr val="A96060"/>
              </a:solidFill>
              <a:latin typeface="Calibri"/>
              <a:ea typeface="Calibri"/>
              <a:cs typeface="Calibri"/>
              <a:sym typeface="Calibri"/>
            </a:endParaRPr>
          </a:p>
        </p:txBody>
      </p:sp>
      <p:sp>
        <p:nvSpPr>
          <p:cNvPr id="1467" name="Google Shape;1467;p47"/>
          <p:cNvSpPr txBox="1"/>
          <p:nvPr/>
        </p:nvSpPr>
        <p:spPr>
          <a:xfrm>
            <a:off x="3136275" y="2644175"/>
            <a:ext cx="109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 Yes</a:t>
            </a:r>
            <a:endParaRPr sz="1200">
              <a:solidFill>
                <a:srgbClr val="A96060"/>
              </a:solidFill>
              <a:latin typeface="Calibri"/>
              <a:ea typeface="Calibri"/>
              <a:cs typeface="Calibri"/>
              <a:sym typeface="Calibri"/>
            </a:endParaRPr>
          </a:p>
        </p:txBody>
      </p:sp>
      <p:sp>
        <p:nvSpPr>
          <p:cNvPr id="1468" name="Google Shape;1468;p47"/>
          <p:cNvSpPr txBox="1"/>
          <p:nvPr/>
        </p:nvSpPr>
        <p:spPr>
          <a:xfrm>
            <a:off x="3974475" y="2644175"/>
            <a:ext cx="109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 No</a:t>
            </a:r>
            <a:endParaRPr sz="1200">
              <a:solidFill>
                <a:srgbClr val="A96060"/>
              </a:solidFill>
              <a:latin typeface="Calibri"/>
              <a:ea typeface="Calibri"/>
              <a:cs typeface="Calibri"/>
              <a:sym typeface="Calibri"/>
            </a:endParaRPr>
          </a:p>
        </p:txBody>
      </p:sp>
      <p:sp>
        <p:nvSpPr>
          <p:cNvPr id="1469" name="Google Shape;1469;p47"/>
          <p:cNvSpPr/>
          <p:nvPr/>
        </p:nvSpPr>
        <p:spPr>
          <a:xfrm>
            <a:off x="2979550" y="2767150"/>
            <a:ext cx="157800" cy="157800"/>
          </a:xfrm>
          <a:prstGeom prst="ellipse">
            <a:avLst/>
          </a:prstGeom>
          <a:solidFill>
            <a:srgbClr val="FCFAFA"/>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7"/>
          <p:cNvSpPr/>
          <p:nvPr/>
        </p:nvSpPr>
        <p:spPr>
          <a:xfrm>
            <a:off x="3817750" y="2767150"/>
            <a:ext cx="157800" cy="157800"/>
          </a:xfrm>
          <a:prstGeom prst="ellipse">
            <a:avLst/>
          </a:prstGeom>
          <a:solidFill>
            <a:srgbClr val="FCFAFA"/>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7"/>
          <p:cNvSpPr txBox="1"/>
          <p:nvPr/>
        </p:nvSpPr>
        <p:spPr>
          <a:xfrm>
            <a:off x="2907675" y="2872775"/>
            <a:ext cx="325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Are you eligible for any financial assistance programs?</a:t>
            </a:r>
            <a:endParaRPr sz="1200">
              <a:solidFill>
                <a:schemeClr val="dk1"/>
              </a:solidFill>
              <a:latin typeface="Calibri"/>
              <a:ea typeface="Calibri"/>
              <a:cs typeface="Calibri"/>
              <a:sym typeface="Calibri"/>
            </a:endParaRPr>
          </a:p>
        </p:txBody>
      </p:sp>
      <p:sp>
        <p:nvSpPr>
          <p:cNvPr id="1472" name="Google Shape;1472;p47"/>
          <p:cNvSpPr txBox="1"/>
          <p:nvPr/>
        </p:nvSpPr>
        <p:spPr>
          <a:xfrm>
            <a:off x="3212575" y="4549175"/>
            <a:ext cx="3259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Calibri"/>
                <a:ea typeface="Calibri"/>
                <a:cs typeface="Calibri"/>
                <a:sym typeface="Calibri"/>
              </a:rPr>
              <a:t>By clicking ‘Create Account’’ you agree to the Company</a:t>
            </a:r>
            <a:endParaRPr sz="900">
              <a:solidFill>
                <a:schemeClr val="dk2"/>
              </a:solidFill>
              <a:latin typeface="Calibri"/>
              <a:ea typeface="Calibri"/>
              <a:cs typeface="Calibri"/>
              <a:sym typeface="Calibri"/>
            </a:endParaRPr>
          </a:p>
          <a:p>
            <a:pPr indent="0" lvl="0" marL="0" rtl="0" algn="l">
              <a:spcBef>
                <a:spcPts val="0"/>
              </a:spcBef>
              <a:spcAft>
                <a:spcPts val="0"/>
              </a:spcAft>
              <a:buNone/>
            </a:pPr>
            <a:r>
              <a:rPr lang="en" sz="900">
                <a:solidFill>
                  <a:schemeClr val="dk2"/>
                </a:solidFill>
                <a:latin typeface="Calibri"/>
                <a:ea typeface="Calibri"/>
                <a:cs typeface="Calibri"/>
                <a:sym typeface="Calibri"/>
              </a:rPr>
              <a:t>		</a:t>
            </a:r>
            <a:r>
              <a:rPr lang="en" sz="900" u="sng">
                <a:solidFill>
                  <a:schemeClr val="accent1"/>
                </a:solidFill>
                <a:latin typeface="Calibri"/>
                <a:ea typeface="Calibri"/>
                <a:cs typeface="Calibri"/>
                <a:sym typeface="Calibri"/>
              </a:rPr>
              <a:t>Terms and Conditions</a:t>
            </a:r>
            <a:endParaRPr sz="900" u="sng">
              <a:solidFill>
                <a:schemeClr val="accent1"/>
              </a:solidFill>
              <a:latin typeface="Calibri"/>
              <a:ea typeface="Calibri"/>
              <a:cs typeface="Calibri"/>
              <a:sym typeface="Calibri"/>
            </a:endParaRPr>
          </a:p>
        </p:txBody>
      </p:sp>
      <p:sp>
        <p:nvSpPr>
          <p:cNvPr id="1473" name="Google Shape;1473;p47"/>
          <p:cNvSpPr txBox="1"/>
          <p:nvPr/>
        </p:nvSpPr>
        <p:spPr>
          <a:xfrm>
            <a:off x="3136275" y="3406175"/>
            <a:ext cx="109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 Yes</a:t>
            </a:r>
            <a:endParaRPr sz="1200">
              <a:solidFill>
                <a:srgbClr val="A96060"/>
              </a:solidFill>
              <a:latin typeface="Calibri"/>
              <a:ea typeface="Calibri"/>
              <a:cs typeface="Calibri"/>
              <a:sym typeface="Calibri"/>
            </a:endParaRPr>
          </a:p>
        </p:txBody>
      </p:sp>
      <p:sp>
        <p:nvSpPr>
          <p:cNvPr id="1474" name="Google Shape;1474;p47"/>
          <p:cNvSpPr txBox="1"/>
          <p:nvPr/>
        </p:nvSpPr>
        <p:spPr>
          <a:xfrm>
            <a:off x="3974475" y="3406175"/>
            <a:ext cx="109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 No</a:t>
            </a:r>
            <a:endParaRPr sz="1200">
              <a:solidFill>
                <a:srgbClr val="A96060"/>
              </a:solidFill>
              <a:latin typeface="Calibri"/>
              <a:ea typeface="Calibri"/>
              <a:cs typeface="Calibri"/>
              <a:sym typeface="Calibri"/>
            </a:endParaRPr>
          </a:p>
        </p:txBody>
      </p:sp>
      <p:sp>
        <p:nvSpPr>
          <p:cNvPr id="1475" name="Google Shape;1475;p47"/>
          <p:cNvSpPr/>
          <p:nvPr/>
        </p:nvSpPr>
        <p:spPr>
          <a:xfrm>
            <a:off x="2979550" y="3529150"/>
            <a:ext cx="157800" cy="157800"/>
          </a:xfrm>
          <a:prstGeom prst="ellipse">
            <a:avLst/>
          </a:prstGeom>
          <a:solidFill>
            <a:srgbClr val="FCFAFA"/>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7"/>
          <p:cNvSpPr/>
          <p:nvPr/>
        </p:nvSpPr>
        <p:spPr>
          <a:xfrm>
            <a:off x="3817750" y="3529150"/>
            <a:ext cx="157800" cy="157800"/>
          </a:xfrm>
          <a:prstGeom prst="ellipse">
            <a:avLst/>
          </a:prstGeom>
          <a:solidFill>
            <a:srgbClr val="FCFAFA"/>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0" name="Shape 1480"/>
        <p:cNvGrpSpPr/>
        <p:nvPr/>
      </p:nvGrpSpPr>
      <p:grpSpPr>
        <a:xfrm>
          <a:off x="0" y="0"/>
          <a:ext cx="0" cy="0"/>
          <a:chOff x="0" y="0"/>
          <a:chExt cx="0" cy="0"/>
        </a:xfrm>
      </p:grpSpPr>
      <p:sp>
        <p:nvSpPr>
          <p:cNvPr id="1481" name="Google Shape;1481;p48"/>
          <p:cNvSpPr/>
          <p:nvPr/>
        </p:nvSpPr>
        <p:spPr>
          <a:xfrm>
            <a:off x="0" y="1965950"/>
            <a:ext cx="9144000" cy="29976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A28497"/>
              </a:highlight>
            </a:endParaRPr>
          </a:p>
        </p:txBody>
      </p:sp>
      <p:sp>
        <p:nvSpPr>
          <p:cNvPr id="1482" name="Google Shape;1482;p48"/>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3" name="Google Shape;1483;p48"/>
          <p:cNvGrpSpPr/>
          <p:nvPr/>
        </p:nvGrpSpPr>
        <p:grpSpPr>
          <a:xfrm>
            <a:off x="-36350" y="-46025"/>
            <a:ext cx="9255600" cy="441900"/>
            <a:chOff x="-36350" y="-46025"/>
            <a:chExt cx="9255600" cy="441900"/>
          </a:xfrm>
        </p:grpSpPr>
        <p:sp>
          <p:nvSpPr>
            <p:cNvPr id="1484" name="Google Shape;1484;p48"/>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8"/>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8"/>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7" name="Google Shape;1487;p48"/>
            <p:cNvGrpSpPr/>
            <p:nvPr/>
          </p:nvGrpSpPr>
          <p:grpSpPr>
            <a:xfrm>
              <a:off x="915550" y="40975"/>
              <a:ext cx="360900" cy="268025"/>
              <a:chOff x="763150" y="40975"/>
              <a:chExt cx="360900" cy="268025"/>
            </a:xfrm>
          </p:grpSpPr>
          <p:sp>
            <p:nvSpPr>
              <p:cNvPr id="1488" name="Google Shape;1488;p48"/>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8"/>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0" name="Google Shape;1490;p48"/>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www.caraway.com/meet-therapists</a:t>
              </a:r>
              <a:endParaRPr/>
            </a:p>
          </p:txBody>
        </p:sp>
        <p:sp>
          <p:nvSpPr>
            <p:cNvPr id="1491" name="Google Shape;1491;p48"/>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2" name="Google Shape;1492;p48"/>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493" name="Google Shape;1493;p48"/>
          <p:cNvGrpSpPr/>
          <p:nvPr/>
        </p:nvGrpSpPr>
        <p:grpSpPr>
          <a:xfrm>
            <a:off x="136900" y="483975"/>
            <a:ext cx="1380375" cy="415500"/>
            <a:chOff x="136900" y="483975"/>
            <a:chExt cx="1380375" cy="415500"/>
          </a:xfrm>
        </p:grpSpPr>
        <p:pic>
          <p:nvPicPr>
            <p:cNvPr id="1494" name="Google Shape;1494;p48"/>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495" name="Google Shape;1495;p48"/>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496" name="Google Shape;1496;p48"/>
          <p:cNvGrpSpPr/>
          <p:nvPr/>
        </p:nvGrpSpPr>
        <p:grpSpPr>
          <a:xfrm>
            <a:off x="3798026" y="431075"/>
            <a:ext cx="1547941" cy="524499"/>
            <a:chOff x="3149526" y="459325"/>
            <a:chExt cx="1547941" cy="524499"/>
          </a:xfrm>
        </p:grpSpPr>
        <p:sp>
          <p:nvSpPr>
            <p:cNvPr id="1497" name="Google Shape;1497;p48"/>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498" name="Google Shape;1498;p48"/>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499" name="Google Shape;1499;p48"/>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500" name="Google Shape;1500;p48"/>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501" name="Google Shape;1501;p48"/>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502" name="Google Shape;1502;p48"/>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1503" name="Google Shape;1503;p48"/>
          <p:cNvSpPr txBox="1"/>
          <p:nvPr/>
        </p:nvSpPr>
        <p:spPr>
          <a:xfrm>
            <a:off x="1456325" y="1180850"/>
            <a:ext cx="60270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Oswald Medium"/>
                <a:ea typeface="Oswald Medium"/>
                <a:cs typeface="Oswald Medium"/>
                <a:sym typeface="Oswald Medium"/>
              </a:rPr>
              <a:t>Meet</a:t>
            </a:r>
            <a:r>
              <a:rPr lang="en" sz="3900">
                <a:solidFill>
                  <a:srgbClr val="305252"/>
                </a:solidFill>
                <a:latin typeface="Oswald Medium"/>
                <a:ea typeface="Oswald Medium"/>
                <a:cs typeface="Oswald Medium"/>
                <a:sym typeface="Oswald Medium"/>
              </a:rPr>
              <a:t> Therapists</a:t>
            </a:r>
            <a:endParaRPr sz="3900">
              <a:solidFill>
                <a:srgbClr val="305252"/>
              </a:solidFill>
              <a:latin typeface="Oswald Medium"/>
              <a:ea typeface="Oswald Medium"/>
              <a:cs typeface="Oswald Medium"/>
              <a:sym typeface="Oswald Medium"/>
            </a:endParaRPr>
          </a:p>
        </p:txBody>
      </p:sp>
      <p:pic>
        <p:nvPicPr>
          <p:cNvPr id="1504" name="Google Shape;1504;p48"/>
          <p:cNvPicPr preferRelativeResize="0"/>
          <p:nvPr/>
        </p:nvPicPr>
        <p:blipFill>
          <a:blip r:embed="rId6">
            <a:alphaModFix/>
          </a:blip>
          <a:stretch>
            <a:fillRect/>
          </a:stretch>
        </p:blipFill>
        <p:spPr>
          <a:xfrm>
            <a:off x="4523998" y="2571750"/>
            <a:ext cx="4075701" cy="2132950"/>
          </a:xfrm>
          <a:prstGeom prst="rect">
            <a:avLst/>
          </a:prstGeom>
          <a:noFill/>
          <a:ln>
            <a:noFill/>
          </a:ln>
        </p:spPr>
      </p:pic>
      <p:sp>
        <p:nvSpPr>
          <p:cNvPr id="1505" name="Google Shape;1505;p48"/>
          <p:cNvSpPr txBox="1"/>
          <p:nvPr/>
        </p:nvSpPr>
        <p:spPr>
          <a:xfrm>
            <a:off x="295200" y="2955300"/>
            <a:ext cx="3917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05252"/>
                </a:solidFill>
                <a:latin typeface="Figtree Medium"/>
                <a:ea typeface="Figtree Medium"/>
                <a:cs typeface="Figtree Medium"/>
                <a:sym typeface="Figtree Medium"/>
              </a:rPr>
              <a:t>Our goal is ambitious: we aim to address the immediate healthcare needs of our members while equipping them with the tools to manage their health in the long run. To achieve this, we have created a care platform that is readily accessible, constantly available, inclusive, and thorough.</a:t>
            </a:r>
            <a:endParaRPr sz="1600">
              <a:solidFill>
                <a:srgbClr val="305252"/>
              </a:solidFill>
              <a:latin typeface="Figtree Medium"/>
              <a:ea typeface="Figtree Medium"/>
              <a:cs typeface="Figtree Medium"/>
              <a:sym typeface="Figtree Medium"/>
            </a:endParaRPr>
          </a:p>
        </p:txBody>
      </p:sp>
      <p:sp>
        <p:nvSpPr>
          <p:cNvPr id="1506" name="Google Shape;1506;p48"/>
          <p:cNvSpPr txBox="1"/>
          <p:nvPr/>
        </p:nvSpPr>
        <p:spPr>
          <a:xfrm>
            <a:off x="295200" y="2137375"/>
            <a:ext cx="4228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305252"/>
                </a:solidFill>
                <a:latin typeface="Calibri"/>
                <a:ea typeface="Calibri"/>
                <a:cs typeface="Calibri"/>
                <a:sym typeface="Calibri"/>
              </a:rPr>
              <a:t>Caraway aims to revolutionize the way college students experience the healthcare system.</a:t>
            </a:r>
            <a:endParaRPr b="1" sz="1500">
              <a:solidFill>
                <a:srgbClr val="305252"/>
              </a:solidFill>
              <a:latin typeface="Calibri"/>
              <a:ea typeface="Calibri"/>
              <a:cs typeface="Calibri"/>
              <a:sym typeface="Calibri"/>
            </a:endParaRPr>
          </a:p>
        </p:txBody>
      </p:sp>
      <p:cxnSp>
        <p:nvCxnSpPr>
          <p:cNvPr id="1507" name="Google Shape;1507;p48"/>
          <p:cNvCxnSpPr>
            <a:stCxn id="1508" idx="0"/>
          </p:cNvCxnSpPr>
          <p:nvPr/>
        </p:nvCxnSpPr>
        <p:spPr>
          <a:xfrm>
            <a:off x="8990963" y="1098228"/>
            <a:ext cx="0" cy="4035900"/>
          </a:xfrm>
          <a:prstGeom prst="straightConnector1">
            <a:avLst/>
          </a:prstGeom>
          <a:noFill/>
          <a:ln cap="flat" cmpd="sng" w="19050">
            <a:solidFill>
              <a:schemeClr val="dk2"/>
            </a:solidFill>
            <a:prstDash val="solid"/>
            <a:round/>
            <a:headEnd len="med" w="med" type="none"/>
            <a:tailEnd len="med" w="med" type="none"/>
          </a:ln>
        </p:spPr>
      </p:cxnSp>
      <p:sp>
        <p:nvSpPr>
          <p:cNvPr id="1508" name="Google Shape;1508;p48"/>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8"/>
          <p:cNvSpPr/>
          <p:nvPr/>
        </p:nvSpPr>
        <p:spPr>
          <a:xfrm>
            <a:off x="9020375" y="11616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8"/>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49"/>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6" name="Google Shape;1516;p49"/>
          <p:cNvGrpSpPr/>
          <p:nvPr/>
        </p:nvGrpSpPr>
        <p:grpSpPr>
          <a:xfrm>
            <a:off x="-36350" y="-46025"/>
            <a:ext cx="9255600" cy="441900"/>
            <a:chOff x="-36350" y="-46025"/>
            <a:chExt cx="9255600" cy="441900"/>
          </a:xfrm>
        </p:grpSpPr>
        <p:sp>
          <p:nvSpPr>
            <p:cNvPr id="1517" name="Google Shape;1517;p49"/>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9"/>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9"/>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0" name="Google Shape;1520;p49"/>
            <p:cNvGrpSpPr/>
            <p:nvPr/>
          </p:nvGrpSpPr>
          <p:grpSpPr>
            <a:xfrm>
              <a:off x="915550" y="40975"/>
              <a:ext cx="360900" cy="268025"/>
              <a:chOff x="763150" y="40975"/>
              <a:chExt cx="360900" cy="268025"/>
            </a:xfrm>
          </p:grpSpPr>
          <p:sp>
            <p:nvSpPr>
              <p:cNvPr id="1521" name="Google Shape;1521;p49"/>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9"/>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3" name="Google Shape;1523;p49"/>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www.caraway.com/meet-therapists</a:t>
              </a:r>
              <a:endParaRPr/>
            </a:p>
          </p:txBody>
        </p:sp>
        <p:sp>
          <p:nvSpPr>
            <p:cNvPr id="1524" name="Google Shape;1524;p49"/>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5" name="Google Shape;1525;p49"/>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526" name="Google Shape;1526;p49"/>
          <p:cNvGrpSpPr/>
          <p:nvPr/>
        </p:nvGrpSpPr>
        <p:grpSpPr>
          <a:xfrm>
            <a:off x="136900" y="483975"/>
            <a:ext cx="1380375" cy="415500"/>
            <a:chOff x="136900" y="483975"/>
            <a:chExt cx="1380375" cy="415500"/>
          </a:xfrm>
        </p:grpSpPr>
        <p:pic>
          <p:nvPicPr>
            <p:cNvPr id="1527" name="Google Shape;1527;p49"/>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528" name="Google Shape;1528;p49"/>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529" name="Google Shape;1529;p49"/>
          <p:cNvGrpSpPr/>
          <p:nvPr/>
        </p:nvGrpSpPr>
        <p:grpSpPr>
          <a:xfrm>
            <a:off x="3504776" y="438375"/>
            <a:ext cx="1547941" cy="524499"/>
            <a:chOff x="3149526" y="459325"/>
            <a:chExt cx="1547941" cy="524499"/>
          </a:xfrm>
        </p:grpSpPr>
        <p:sp>
          <p:nvSpPr>
            <p:cNvPr id="1530" name="Google Shape;1530;p49"/>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531" name="Google Shape;1531;p49"/>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532" name="Google Shape;1532;p49"/>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533" name="Google Shape;1533;p49"/>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534" name="Google Shape;1534;p49"/>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535" name="Google Shape;1535;p49"/>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1536" name="Google Shape;1536;p49"/>
          <p:cNvSpPr txBox="1"/>
          <p:nvPr/>
        </p:nvSpPr>
        <p:spPr>
          <a:xfrm>
            <a:off x="1277950" y="1169100"/>
            <a:ext cx="6879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latin typeface="Calibri"/>
                <a:ea typeface="Calibri"/>
                <a:cs typeface="Calibri"/>
                <a:sym typeface="Calibri"/>
              </a:rPr>
              <a:t>Meet our Team Members!</a:t>
            </a:r>
            <a:endParaRPr b="1" sz="4400">
              <a:latin typeface="Calibri"/>
              <a:ea typeface="Calibri"/>
              <a:cs typeface="Calibri"/>
              <a:sym typeface="Calibri"/>
            </a:endParaRPr>
          </a:p>
        </p:txBody>
      </p:sp>
      <p:pic>
        <p:nvPicPr>
          <p:cNvPr id="1537" name="Google Shape;1537;p49"/>
          <p:cNvPicPr preferRelativeResize="0"/>
          <p:nvPr/>
        </p:nvPicPr>
        <p:blipFill>
          <a:blip r:embed="rId6">
            <a:alphaModFix/>
          </a:blip>
          <a:stretch>
            <a:fillRect/>
          </a:stretch>
        </p:blipFill>
        <p:spPr>
          <a:xfrm>
            <a:off x="294275" y="2209325"/>
            <a:ext cx="1380375" cy="1380375"/>
          </a:xfrm>
          <a:prstGeom prst="rect">
            <a:avLst/>
          </a:prstGeom>
          <a:noFill/>
          <a:ln>
            <a:noFill/>
          </a:ln>
        </p:spPr>
      </p:pic>
      <p:pic>
        <p:nvPicPr>
          <p:cNvPr id="1538" name="Google Shape;1538;p49"/>
          <p:cNvPicPr preferRelativeResize="0"/>
          <p:nvPr/>
        </p:nvPicPr>
        <p:blipFill>
          <a:blip r:embed="rId7">
            <a:alphaModFix/>
          </a:blip>
          <a:stretch>
            <a:fillRect/>
          </a:stretch>
        </p:blipFill>
        <p:spPr>
          <a:xfrm>
            <a:off x="7266175" y="3775200"/>
            <a:ext cx="1380375" cy="1380375"/>
          </a:xfrm>
          <a:prstGeom prst="rect">
            <a:avLst/>
          </a:prstGeom>
          <a:noFill/>
          <a:ln>
            <a:noFill/>
          </a:ln>
        </p:spPr>
      </p:pic>
      <p:sp>
        <p:nvSpPr>
          <p:cNvPr id="1539" name="Google Shape;1539;p49"/>
          <p:cNvSpPr txBox="1"/>
          <p:nvPr/>
        </p:nvSpPr>
        <p:spPr>
          <a:xfrm>
            <a:off x="1874550" y="2371650"/>
            <a:ext cx="4808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Calibri"/>
                <a:ea typeface="Calibri"/>
                <a:cs typeface="Calibri"/>
                <a:sym typeface="Calibri"/>
              </a:rPr>
              <a:t>Lucy </a:t>
            </a:r>
            <a:r>
              <a:rPr b="1" lang="en" sz="2000">
                <a:latin typeface="Calibri"/>
                <a:ea typeface="Calibri"/>
                <a:cs typeface="Calibri"/>
                <a:sym typeface="Calibri"/>
              </a:rPr>
              <a:t>Williams</a:t>
            </a:r>
            <a:r>
              <a:rPr b="1" lang="en" sz="2000">
                <a:latin typeface="Calibri"/>
                <a:ea typeface="Calibri"/>
                <a:cs typeface="Calibri"/>
                <a:sym typeface="Calibri"/>
              </a:rPr>
              <a:t>, LCPC</a:t>
            </a:r>
            <a:endParaRPr b="1" sz="2000">
              <a:latin typeface="Calibri"/>
              <a:ea typeface="Calibri"/>
              <a:cs typeface="Calibri"/>
              <a:sym typeface="Calibri"/>
            </a:endParaRPr>
          </a:p>
          <a:p>
            <a:pPr indent="0" lvl="0" marL="0" rtl="0" algn="l">
              <a:spcBef>
                <a:spcPts val="0"/>
              </a:spcBef>
              <a:spcAft>
                <a:spcPts val="0"/>
              </a:spcAft>
              <a:buNone/>
            </a:pPr>
            <a:r>
              <a:rPr lang="en" sz="1600">
                <a:latin typeface="Calibri"/>
                <a:ea typeface="Calibri"/>
                <a:cs typeface="Calibri"/>
                <a:sym typeface="Calibri"/>
              </a:rPr>
              <a:t>Hi,</a:t>
            </a:r>
            <a:endParaRPr sz="1600">
              <a:latin typeface="Calibri"/>
              <a:ea typeface="Calibri"/>
              <a:cs typeface="Calibri"/>
              <a:sym typeface="Calibri"/>
            </a:endParaRPr>
          </a:p>
          <a:p>
            <a:pPr indent="0" lvl="0" marL="0" rtl="0" algn="l">
              <a:spcBef>
                <a:spcPts val="0"/>
              </a:spcBef>
              <a:spcAft>
                <a:spcPts val="0"/>
              </a:spcAft>
              <a:buNone/>
            </a:pPr>
            <a:r>
              <a:rPr lang="en" sz="1600">
                <a:latin typeface="Calibri"/>
                <a:ea typeface="Calibri"/>
                <a:cs typeface="Calibri"/>
                <a:sym typeface="Calibri"/>
              </a:rPr>
              <a:t>I am Lucy. I assist students with stress management. I am always willing to be there and help </a:t>
            </a:r>
            <a:r>
              <a:rPr lang="en" sz="1600">
                <a:latin typeface="Calibri"/>
                <a:ea typeface="Calibri"/>
                <a:cs typeface="Calibri"/>
                <a:sym typeface="Calibri"/>
              </a:rPr>
              <a:t>schedule</a:t>
            </a:r>
            <a:r>
              <a:rPr lang="en" sz="1600">
                <a:latin typeface="Calibri"/>
                <a:ea typeface="Calibri"/>
                <a:cs typeface="Calibri"/>
                <a:sym typeface="Calibri"/>
              </a:rPr>
              <a:t> tasks and living in a way that helps reduce stress. </a:t>
            </a:r>
            <a:endParaRPr sz="1600">
              <a:latin typeface="Calibri"/>
              <a:ea typeface="Calibri"/>
              <a:cs typeface="Calibri"/>
              <a:sym typeface="Calibri"/>
            </a:endParaRPr>
          </a:p>
        </p:txBody>
      </p:sp>
      <p:sp>
        <p:nvSpPr>
          <p:cNvPr id="1540" name="Google Shape;1540;p49"/>
          <p:cNvSpPr txBox="1"/>
          <p:nvPr/>
        </p:nvSpPr>
        <p:spPr>
          <a:xfrm>
            <a:off x="731550" y="3819450"/>
            <a:ext cx="67623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Calibri"/>
                <a:ea typeface="Calibri"/>
                <a:cs typeface="Calibri"/>
                <a:sym typeface="Calibri"/>
              </a:rPr>
              <a:t>Simon Diaz</a:t>
            </a:r>
            <a:r>
              <a:rPr b="1" lang="en" sz="2000">
                <a:latin typeface="Calibri"/>
                <a:ea typeface="Calibri"/>
                <a:cs typeface="Calibri"/>
                <a:sym typeface="Calibri"/>
              </a:rPr>
              <a:t>, LCPC</a:t>
            </a:r>
            <a:endParaRPr b="1" sz="2000">
              <a:latin typeface="Calibri"/>
              <a:ea typeface="Calibri"/>
              <a:cs typeface="Calibri"/>
              <a:sym typeface="Calibri"/>
            </a:endParaRPr>
          </a:p>
          <a:p>
            <a:pPr indent="0" lvl="0" marL="0" rtl="0" algn="l">
              <a:spcBef>
                <a:spcPts val="0"/>
              </a:spcBef>
              <a:spcAft>
                <a:spcPts val="0"/>
              </a:spcAft>
              <a:buNone/>
            </a:pPr>
            <a:r>
              <a:rPr lang="en" sz="1600">
                <a:latin typeface="Calibri"/>
                <a:ea typeface="Calibri"/>
                <a:cs typeface="Calibri"/>
                <a:sym typeface="Calibri"/>
              </a:rPr>
              <a:t>Hi,</a:t>
            </a:r>
            <a:endParaRPr sz="1600">
              <a:latin typeface="Calibri"/>
              <a:ea typeface="Calibri"/>
              <a:cs typeface="Calibri"/>
              <a:sym typeface="Calibri"/>
            </a:endParaRPr>
          </a:p>
          <a:p>
            <a:pPr indent="0" lvl="0" marL="0" rtl="0" algn="l">
              <a:spcBef>
                <a:spcPts val="0"/>
              </a:spcBef>
              <a:spcAft>
                <a:spcPts val="0"/>
              </a:spcAft>
              <a:buNone/>
            </a:pPr>
            <a:r>
              <a:rPr lang="en" sz="1600">
                <a:latin typeface="Calibri"/>
                <a:ea typeface="Calibri"/>
                <a:cs typeface="Calibri"/>
                <a:sym typeface="Calibri"/>
              </a:rPr>
              <a:t>I am Simon. I assist students with stress management. I am always willing to be there and help schedule tasks and living in a way that helps reduce stress. </a:t>
            </a:r>
            <a:endParaRPr sz="1600">
              <a:latin typeface="Calibri"/>
              <a:ea typeface="Calibri"/>
              <a:cs typeface="Calibri"/>
              <a:sym typeface="Calibri"/>
            </a:endParaRPr>
          </a:p>
        </p:txBody>
      </p:sp>
      <p:cxnSp>
        <p:nvCxnSpPr>
          <p:cNvPr id="1541" name="Google Shape;1541;p49"/>
          <p:cNvCxnSpPr>
            <a:stCxn id="1542" idx="0"/>
          </p:cNvCxnSpPr>
          <p:nvPr/>
        </p:nvCxnSpPr>
        <p:spPr>
          <a:xfrm>
            <a:off x="8990963" y="1098228"/>
            <a:ext cx="0" cy="4035900"/>
          </a:xfrm>
          <a:prstGeom prst="straightConnector1">
            <a:avLst/>
          </a:prstGeom>
          <a:noFill/>
          <a:ln cap="flat" cmpd="sng" w="19050">
            <a:solidFill>
              <a:schemeClr val="dk2"/>
            </a:solidFill>
            <a:prstDash val="solid"/>
            <a:round/>
            <a:headEnd len="med" w="med" type="none"/>
            <a:tailEnd len="med" w="med" type="none"/>
          </a:ln>
        </p:spPr>
      </p:cxnSp>
      <p:sp>
        <p:nvSpPr>
          <p:cNvPr id="1542" name="Google Shape;1542;p49"/>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9"/>
          <p:cNvSpPr/>
          <p:nvPr/>
        </p:nvSpPr>
        <p:spPr>
          <a:xfrm>
            <a:off x="9020375" y="20760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9"/>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50"/>
          <p:cNvSpPr/>
          <p:nvPr/>
        </p:nvSpPr>
        <p:spPr>
          <a:xfrm>
            <a:off x="-55800" y="4798000"/>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0"/>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1" name="Google Shape;1551;p50"/>
          <p:cNvGrpSpPr/>
          <p:nvPr/>
        </p:nvGrpSpPr>
        <p:grpSpPr>
          <a:xfrm>
            <a:off x="-36350" y="-46025"/>
            <a:ext cx="9255600" cy="441900"/>
            <a:chOff x="-36350" y="-46025"/>
            <a:chExt cx="9255600" cy="441900"/>
          </a:xfrm>
        </p:grpSpPr>
        <p:sp>
          <p:nvSpPr>
            <p:cNvPr id="1552" name="Google Shape;1552;p50"/>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0"/>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0"/>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5" name="Google Shape;1555;p50"/>
            <p:cNvGrpSpPr/>
            <p:nvPr/>
          </p:nvGrpSpPr>
          <p:grpSpPr>
            <a:xfrm>
              <a:off x="915550" y="40975"/>
              <a:ext cx="360900" cy="268025"/>
              <a:chOff x="763150" y="40975"/>
              <a:chExt cx="360900" cy="268025"/>
            </a:xfrm>
          </p:grpSpPr>
          <p:sp>
            <p:nvSpPr>
              <p:cNvPr id="1556" name="Google Shape;1556;p50"/>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0"/>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8" name="Google Shape;1558;p50"/>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a:t>
              </a:r>
              <a:r>
                <a:rPr lang="en"/>
                <a:t>meet-therapists</a:t>
              </a:r>
              <a:endParaRPr/>
            </a:p>
          </p:txBody>
        </p:sp>
        <p:sp>
          <p:nvSpPr>
            <p:cNvPr id="1559" name="Google Shape;1559;p50"/>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0" name="Google Shape;1560;p50"/>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561" name="Google Shape;1561;p50"/>
          <p:cNvGrpSpPr/>
          <p:nvPr/>
        </p:nvGrpSpPr>
        <p:grpSpPr>
          <a:xfrm>
            <a:off x="136900" y="483975"/>
            <a:ext cx="1380375" cy="415500"/>
            <a:chOff x="136900" y="483975"/>
            <a:chExt cx="1380375" cy="415500"/>
          </a:xfrm>
        </p:grpSpPr>
        <p:pic>
          <p:nvPicPr>
            <p:cNvPr id="1562" name="Google Shape;1562;p50"/>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563" name="Google Shape;1563;p50"/>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564" name="Google Shape;1564;p50"/>
          <p:cNvGrpSpPr/>
          <p:nvPr/>
        </p:nvGrpSpPr>
        <p:grpSpPr>
          <a:xfrm>
            <a:off x="3504776" y="438375"/>
            <a:ext cx="1547941" cy="524499"/>
            <a:chOff x="3149526" y="459325"/>
            <a:chExt cx="1547941" cy="524499"/>
          </a:xfrm>
        </p:grpSpPr>
        <p:sp>
          <p:nvSpPr>
            <p:cNvPr id="1565" name="Google Shape;1565;p50"/>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566" name="Google Shape;1566;p50"/>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567" name="Google Shape;1567;p50"/>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568" name="Google Shape;1568;p50"/>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Logout</a:t>
            </a:r>
            <a:endParaRPr>
              <a:solidFill>
                <a:schemeClr val="lt1"/>
              </a:solidFill>
            </a:endParaRPr>
          </a:p>
        </p:txBody>
      </p:sp>
      <p:pic>
        <p:nvPicPr>
          <p:cNvPr id="1569" name="Google Shape;1569;p50"/>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570" name="Google Shape;1570;p50"/>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pic>
        <p:nvPicPr>
          <p:cNvPr id="1571" name="Google Shape;1571;p50"/>
          <p:cNvPicPr preferRelativeResize="0"/>
          <p:nvPr/>
        </p:nvPicPr>
        <p:blipFill>
          <a:blip r:embed="rId6">
            <a:alphaModFix/>
          </a:blip>
          <a:stretch>
            <a:fillRect/>
          </a:stretch>
        </p:blipFill>
        <p:spPr>
          <a:xfrm>
            <a:off x="341575" y="1531425"/>
            <a:ext cx="1380375" cy="1380375"/>
          </a:xfrm>
          <a:prstGeom prst="rect">
            <a:avLst/>
          </a:prstGeom>
          <a:noFill/>
          <a:ln>
            <a:noFill/>
          </a:ln>
        </p:spPr>
      </p:pic>
      <p:sp>
        <p:nvSpPr>
          <p:cNvPr id="1572" name="Google Shape;1572;p50"/>
          <p:cNvSpPr txBox="1"/>
          <p:nvPr/>
        </p:nvSpPr>
        <p:spPr>
          <a:xfrm>
            <a:off x="1874550" y="1533450"/>
            <a:ext cx="4808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Calibri"/>
                <a:ea typeface="Calibri"/>
                <a:cs typeface="Calibri"/>
                <a:sym typeface="Calibri"/>
              </a:rPr>
              <a:t>Farah Khan</a:t>
            </a:r>
            <a:r>
              <a:rPr b="1" lang="en" sz="2000">
                <a:latin typeface="Calibri"/>
                <a:ea typeface="Calibri"/>
                <a:cs typeface="Calibri"/>
                <a:sym typeface="Calibri"/>
              </a:rPr>
              <a:t>, LCPC</a:t>
            </a:r>
            <a:endParaRPr b="1" sz="2000">
              <a:latin typeface="Calibri"/>
              <a:ea typeface="Calibri"/>
              <a:cs typeface="Calibri"/>
              <a:sym typeface="Calibri"/>
            </a:endParaRPr>
          </a:p>
          <a:p>
            <a:pPr indent="0" lvl="0" marL="0" rtl="0" algn="l">
              <a:spcBef>
                <a:spcPts val="0"/>
              </a:spcBef>
              <a:spcAft>
                <a:spcPts val="0"/>
              </a:spcAft>
              <a:buNone/>
            </a:pPr>
            <a:r>
              <a:rPr lang="en" sz="1600">
                <a:latin typeface="Calibri"/>
                <a:ea typeface="Calibri"/>
                <a:cs typeface="Calibri"/>
                <a:sym typeface="Calibri"/>
              </a:rPr>
              <a:t>Hi,</a:t>
            </a:r>
            <a:endParaRPr sz="1600">
              <a:latin typeface="Calibri"/>
              <a:ea typeface="Calibri"/>
              <a:cs typeface="Calibri"/>
              <a:sym typeface="Calibri"/>
            </a:endParaRPr>
          </a:p>
          <a:p>
            <a:pPr indent="0" lvl="0" marL="0" rtl="0" algn="l">
              <a:spcBef>
                <a:spcPts val="0"/>
              </a:spcBef>
              <a:spcAft>
                <a:spcPts val="0"/>
              </a:spcAft>
              <a:buNone/>
            </a:pPr>
            <a:r>
              <a:rPr lang="en" sz="1600">
                <a:latin typeface="Calibri"/>
                <a:ea typeface="Calibri"/>
                <a:cs typeface="Calibri"/>
                <a:sym typeface="Calibri"/>
              </a:rPr>
              <a:t>I am Farah. I assist students with stress management. I am always willing to be there and help schedule tasks and living in a way that helps reduce stress. </a:t>
            </a:r>
            <a:endParaRPr sz="1600">
              <a:latin typeface="Calibri"/>
              <a:ea typeface="Calibri"/>
              <a:cs typeface="Calibri"/>
              <a:sym typeface="Calibri"/>
            </a:endParaRPr>
          </a:p>
        </p:txBody>
      </p:sp>
      <p:sp>
        <p:nvSpPr>
          <p:cNvPr id="1573" name="Google Shape;1573;p50"/>
          <p:cNvSpPr/>
          <p:nvPr/>
        </p:nvSpPr>
        <p:spPr>
          <a:xfrm>
            <a:off x="3792500" y="2989275"/>
            <a:ext cx="1336500" cy="284100"/>
          </a:xfrm>
          <a:prstGeom prst="roundRect">
            <a:avLst>
              <a:gd fmla="val 16667" name="adj"/>
            </a:avLst>
          </a:prstGeom>
          <a:solidFill>
            <a:srgbClr val="BFC8A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BFC8AD"/>
                </a:solidFill>
                <a:latin typeface="Calibri"/>
                <a:ea typeface="Calibri"/>
                <a:cs typeface="Calibri"/>
                <a:sym typeface="Calibri"/>
              </a:rPr>
              <a:t>  </a:t>
            </a:r>
            <a:r>
              <a:rPr lang="en">
                <a:solidFill>
                  <a:schemeClr val="dk1"/>
                </a:solidFill>
                <a:latin typeface="Calibri"/>
                <a:ea typeface="Calibri"/>
                <a:cs typeface="Calibri"/>
                <a:sym typeface="Calibri"/>
              </a:rPr>
              <a:t>Book Session</a:t>
            </a:r>
            <a:endParaRPr>
              <a:solidFill>
                <a:schemeClr val="dk1"/>
              </a:solidFill>
              <a:latin typeface="Calibri"/>
              <a:ea typeface="Calibri"/>
              <a:cs typeface="Calibri"/>
              <a:sym typeface="Calibri"/>
            </a:endParaRPr>
          </a:p>
        </p:txBody>
      </p:sp>
      <p:sp>
        <p:nvSpPr>
          <p:cNvPr id="1574" name="Google Shape;1574;p50"/>
          <p:cNvSpPr txBox="1"/>
          <p:nvPr/>
        </p:nvSpPr>
        <p:spPr>
          <a:xfrm>
            <a:off x="3397650" y="3590100"/>
            <a:ext cx="328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Sign up for our newsletter!</a:t>
            </a:r>
            <a:endParaRPr>
              <a:solidFill>
                <a:srgbClr val="A96060"/>
              </a:solidFill>
              <a:latin typeface="Calibri"/>
              <a:ea typeface="Calibri"/>
              <a:cs typeface="Calibri"/>
              <a:sym typeface="Calibri"/>
            </a:endParaRPr>
          </a:p>
        </p:txBody>
      </p:sp>
      <p:sp>
        <p:nvSpPr>
          <p:cNvPr id="1575" name="Google Shape;1575;p50"/>
          <p:cNvSpPr/>
          <p:nvPr/>
        </p:nvSpPr>
        <p:spPr>
          <a:xfrm>
            <a:off x="2740450" y="3960050"/>
            <a:ext cx="3452700" cy="400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0"/>
          <p:cNvSpPr/>
          <p:nvPr/>
        </p:nvSpPr>
        <p:spPr>
          <a:xfrm>
            <a:off x="4021100" y="4437075"/>
            <a:ext cx="802800" cy="284100"/>
          </a:xfrm>
          <a:prstGeom prst="roundRect">
            <a:avLst>
              <a:gd fmla="val 16667" name="adj"/>
            </a:avLst>
          </a:prstGeom>
          <a:solidFill>
            <a:srgbClr val="BFC8A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 Submit</a:t>
            </a:r>
            <a:endParaRPr>
              <a:solidFill>
                <a:schemeClr val="dk1"/>
              </a:solidFill>
              <a:latin typeface="Calibri"/>
              <a:ea typeface="Calibri"/>
              <a:cs typeface="Calibri"/>
              <a:sym typeface="Calibri"/>
            </a:endParaRPr>
          </a:p>
        </p:txBody>
      </p:sp>
      <p:sp>
        <p:nvSpPr>
          <p:cNvPr id="1577" name="Google Shape;1577;p50"/>
          <p:cNvSpPr txBox="1"/>
          <p:nvPr/>
        </p:nvSpPr>
        <p:spPr>
          <a:xfrm>
            <a:off x="44850" y="4733100"/>
            <a:ext cx="27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accent1"/>
                </a:solidFill>
                <a:latin typeface="Calibri"/>
                <a:ea typeface="Calibri"/>
                <a:cs typeface="Calibri"/>
                <a:sym typeface="Calibri"/>
              </a:rPr>
              <a:t>Careers</a:t>
            </a:r>
            <a:r>
              <a:rPr lang="en">
                <a:solidFill>
                  <a:schemeClr val="accent1"/>
                </a:solidFill>
                <a:latin typeface="Calibri"/>
                <a:ea typeface="Calibri"/>
                <a:cs typeface="Calibri"/>
                <a:sym typeface="Calibri"/>
              </a:rPr>
              <a:t> </a:t>
            </a:r>
            <a:r>
              <a:rPr lang="en">
                <a:solidFill>
                  <a:schemeClr val="dk1"/>
                </a:solidFill>
                <a:latin typeface="Calibri"/>
                <a:ea typeface="Calibri"/>
                <a:cs typeface="Calibri"/>
                <a:sym typeface="Calibri"/>
              </a:rPr>
              <a:t>| </a:t>
            </a:r>
            <a:r>
              <a:rPr lang="en" u="sng">
                <a:solidFill>
                  <a:schemeClr val="accent1"/>
                </a:solidFill>
                <a:latin typeface="Calibri"/>
                <a:ea typeface="Calibri"/>
                <a:cs typeface="Calibri"/>
                <a:sym typeface="Calibri"/>
              </a:rPr>
              <a:t>FAQ</a:t>
            </a:r>
            <a:r>
              <a:rPr lang="en">
                <a:solidFill>
                  <a:schemeClr val="accent1"/>
                </a:solidFill>
                <a:latin typeface="Calibri"/>
                <a:ea typeface="Calibri"/>
                <a:cs typeface="Calibri"/>
                <a:sym typeface="Calibri"/>
              </a:rPr>
              <a:t> </a:t>
            </a:r>
            <a:r>
              <a:rPr lang="en">
                <a:solidFill>
                  <a:schemeClr val="dk1"/>
                </a:solidFill>
                <a:latin typeface="Calibri"/>
                <a:ea typeface="Calibri"/>
                <a:cs typeface="Calibri"/>
                <a:sym typeface="Calibri"/>
              </a:rPr>
              <a:t>| </a:t>
            </a:r>
            <a:r>
              <a:rPr lang="en" u="sng">
                <a:solidFill>
                  <a:schemeClr val="accent1"/>
                </a:solidFill>
                <a:latin typeface="Calibri"/>
                <a:ea typeface="Calibri"/>
                <a:cs typeface="Calibri"/>
                <a:sym typeface="Calibri"/>
              </a:rPr>
              <a:t>Contact Us</a:t>
            </a:r>
            <a:r>
              <a:rPr lang="en">
                <a:solidFill>
                  <a:schemeClr val="accent1"/>
                </a:solidFill>
                <a:latin typeface="Calibri"/>
                <a:ea typeface="Calibri"/>
                <a:cs typeface="Calibri"/>
                <a:sym typeface="Calibri"/>
              </a:rPr>
              <a:t> </a:t>
            </a:r>
            <a:r>
              <a:rPr lang="en">
                <a:solidFill>
                  <a:schemeClr val="dk1"/>
                </a:solidFill>
                <a:latin typeface="Calibri"/>
                <a:ea typeface="Calibri"/>
                <a:cs typeface="Calibri"/>
                <a:sym typeface="Calibri"/>
              </a:rPr>
              <a:t>| </a:t>
            </a:r>
            <a:r>
              <a:rPr lang="en" u="sng">
                <a:solidFill>
                  <a:schemeClr val="accent1"/>
                </a:solidFill>
                <a:latin typeface="Calibri"/>
                <a:ea typeface="Calibri"/>
                <a:cs typeface="Calibri"/>
                <a:sym typeface="Calibri"/>
              </a:rPr>
              <a:t>Press</a:t>
            </a: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p:txBody>
      </p:sp>
      <p:pic>
        <p:nvPicPr>
          <p:cNvPr id="1578" name="Google Shape;1578;p50"/>
          <p:cNvPicPr preferRelativeResize="0"/>
          <p:nvPr/>
        </p:nvPicPr>
        <p:blipFill>
          <a:blip r:embed="rId7">
            <a:alphaModFix/>
          </a:blip>
          <a:stretch>
            <a:fillRect/>
          </a:stretch>
        </p:blipFill>
        <p:spPr>
          <a:xfrm>
            <a:off x="3031375" y="4761750"/>
            <a:ext cx="284100" cy="284100"/>
          </a:xfrm>
          <a:prstGeom prst="rect">
            <a:avLst/>
          </a:prstGeom>
          <a:noFill/>
          <a:ln>
            <a:noFill/>
          </a:ln>
        </p:spPr>
      </p:pic>
      <p:pic>
        <p:nvPicPr>
          <p:cNvPr id="1579" name="Google Shape;1579;p50"/>
          <p:cNvPicPr preferRelativeResize="0"/>
          <p:nvPr/>
        </p:nvPicPr>
        <p:blipFill>
          <a:blip r:embed="rId8">
            <a:alphaModFix/>
          </a:blip>
          <a:stretch>
            <a:fillRect/>
          </a:stretch>
        </p:blipFill>
        <p:spPr>
          <a:xfrm>
            <a:off x="2684100" y="4783375"/>
            <a:ext cx="284100" cy="284100"/>
          </a:xfrm>
          <a:prstGeom prst="rect">
            <a:avLst/>
          </a:prstGeom>
          <a:noFill/>
          <a:ln>
            <a:noFill/>
          </a:ln>
        </p:spPr>
      </p:pic>
      <p:pic>
        <p:nvPicPr>
          <p:cNvPr id="1580" name="Google Shape;1580;p50"/>
          <p:cNvPicPr preferRelativeResize="0"/>
          <p:nvPr/>
        </p:nvPicPr>
        <p:blipFill>
          <a:blip r:embed="rId9">
            <a:alphaModFix/>
          </a:blip>
          <a:stretch>
            <a:fillRect/>
          </a:stretch>
        </p:blipFill>
        <p:spPr>
          <a:xfrm>
            <a:off x="3393550" y="4761596"/>
            <a:ext cx="284100" cy="284100"/>
          </a:xfrm>
          <a:prstGeom prst="rect">
            <a:avLst/>
          </a:prstGeom>
          <a:noFill/>
          <a:ln>
            <a:noFill/>
          </a:ln>
        </p:spPr>
      </p:pic>
      <p:cxnSp>
        <p:nvCxnSpPr>
          <p:cNvPr id="1581" name="Google Shape;1581;p50"/>
          <p:cNvCxnSpPr/>
          <p:nvPr/>
        </p:nvCxnSpPr>
        <p:spPr>
          <a:xfrm flipH="1">
            <a:off x="8992763" y="990778"/>
            <a:ext cx="10800" cy="3797700"/>
          </a:xfrm>
          <a:prstGeom prst="straightConnector1">
            <a:avLst/>
          </a:prstGeom>
          <a:noFill/>
          <a:ln cap="flat" cmpd="sng" w="19050">
            <a:solidFill>
              <a:schemeClr val="dk2"/>
            </a:solidFill>
            <a:prstDash val="solid"/>
            <a:round/>
            <a:headEnd len="med" w="med" type="none"/>
            <a:tailEnd len="med" w="med" type="none"/>
          </a:ln>
        </p:spPr>
      </p:cxnSp>
      <p:sp>
        <p:nvSpPr>
          <p:cNvPr id="1582" name="Google Shape;1582;p50"/>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0"/>
          <p:cNvSpPr/>
          <p:nvPr/>
        </p:nvSpPr>
        <p:spPr>
          <a:xfrm>
            <a:off x="9020375" y="4209650"/>
            <a:ext cx="123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0"/>
          <p:cNvSpPr/>
          <p:nvPr/>
        </p:nvSpPr>
        <p:spPr>
          <a:xfrm rot="5400000">
            <a:off x="8992763" y="46255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51"/>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0" name="Google Shape;1590;p51"/>
          <p:cNvGrpSpPr/>
          <p:nvPr/>
        </p:nvGrpSpPr>
        <p:grpSpPr>
          <a:xfrm>
            <a:off x="-36350" y="-46025"/>
            <a:ext cx="9255600" cy="441900"/>
            <a:chOff x="-36350" y="-46025"/>
            <a:chExt cx="9255600" cy="441900"/>
          </a:xfrm>
        </p:grpSpPr>
        <p:sp>
          <p:nvSpPr>
            <p:cNvPr id="1591" name="Google Shape;1591;p51"/>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1"/>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1"/>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4" name="Google Shape;1594;p51"/>
            <p:cNvGrpSpPr/>
            <p:nvPr/>
          </p:nvGrpSpPr>
          <p:grpSpPr>
            <a:xfrm>
              <a:off x="915550" y="40975"/>
              <a:ext cx="360900" cy="268025"/>
              <a:chOff x="763150" y="40975"/>
              <a:chExt cx="360900" cy="268025"/>
            </a:xfrm>
          </p:grpSpPr>
          <p:sp>
            <p:nvSpPr>
              <p:cNvPr id="1595" name="Google Shape;1595;p51"/>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1"/>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7" name="Google Shape;1597;p51"/>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www.caraway.com/book</a:t>
              </a:r>
              <a:endParaRPr/>
            </a:p>
          </p:txBody>
        </p:sp>
        <p:sp>
          <p:nvSpPr>
            <p:cNvPr id="1598" name="Google Shape;1598;p51"/>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9" name="Google Shape;1599;p51"/>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600" name="Google Shape;1600;p51"/>
          <p:cNvGrpSpPr/>
          <p:nvPr/>
        </p:nvGrpSpPr>
        <p:grpSpPr>
          <a:xfrm>
            <a:off x="136900" y="483975"/>
            <a:ext cx="1380375" cy="415500"/>
            <a:chOff x="136900" y="483975"/>
            <a:chExt cx="1380375" cy="415500"/>
          </a:xfrm>
        </p:grpSpPr>
        <p:pic>
          <p:nvPicPr>
            <p:cNvPr id="1601" name="Google Shape;1601;p51"/>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602" name="Google Shape;1602;p51"/>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603" name="Google Shape;1603;p51"/>
          <p:cNvGrpSpPr/>
          <p:nvPr/>
        </p:nvGrpSpPr>
        <p:grpSpPr>
          <a:xfrm>
            <a:off x="3504776" y="438375"/>
            <a:ext cx="1547941" cy="524499"/>
            <a:chOff x="3149526" y="459325"/>
            <a:chExt cx="1547941" cy="524499"/>
          </a:xfrm>
        </p:grpSpPr>
        <p:sp>
          <p:nvSpPr>
            <p:cNvPr id="1604" name="Google Shape;1604;p51"/>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605" name="Google Shape;1605;p51"/>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606" name="Google Shape;1606;p51"/>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607" name="Google Shape;1607;p51"/>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Logout</a:t>
            </a:r>
            <a:endParaRPr>
              <a:solidFill>
                <a:schemeClr val="lt1"/>
              </a:solidFill>
            </a:endParaRPr>
          </a:p>
        </p:txBody>
      </p:sp>
      <p:pic>
        <p:nvPicPr>
          <p:cNvPr id="1608" name="Google Shape;1608;p51"/>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609" name="Google Shape;1609;p51"/>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1610" name="Google Shape;1610;p51"/>
          <p:cNvSpPr txBox="1"/>
          <p:nvPr/>
        </p:nvSpPr>
        <p:spPr>
          <a:xfrm>
            <a:off x="3550950" y="1381050"/>
            <a:ext cx="1630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Calibri"/>
                <a:ea typeface="Calibri"/>
                <a:cs typeface="Calibri"/>
                <a:sym typeface="Calibri"/>
              </a:rPr>
              <a:t>Book Session</a:t>
            </a:r>
            <a:endParaRPr sz="1600">
              <a:latin typeface="Calibri"/>
              <a:ea typeface="Calibri"/>
              <a:cs typeface="Calibri"/>
              <a:sym typeface="Calibri"/>
            </a:endParaRPr>
          </a:p>
        </p:txBody>
      </p:sp>
      <p:sp>
        <p:nvSpPr>
          <p:cNvPr id="1611" name="Google Shape;1611;p51"/>
          <p:cNvSpPr txBox="1"/>
          <p:nvPr/>
        </p:nvSpPr>
        <p:spPr>
          <a:xfrm>
            <a:off x="3077100" y="2076600"/>
            <a:ext cx="118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Choose date</a:t>
            </a:r>
            <a:endParaRPr>
              <a:solidFill>
                <a:srgbClr val="A96060"/>
              </a:solidFill>
              <a:latin typeface="Calibri"/>
              <a:ea typeface="Calibri"/>
              <a:cs typeface="Calibri"/>
              <a:sym typeface="Calibri"/>
            </a:endParaRPr>
          </a:p>
        </p:txBody>
      </p:sp>
      <p:sp>
        <p:nvSpPr>
          <p:cNvPr id="1612" name="Google Shape;1612;p51"/>
          <p:cNvSpPr/>
          <p:nvPr/>
        </p:nvSpPr>
        <p:spPr>
          <a:xfrm>
            <a:off x="4617750" y="2076600"/>
            <a:ext cx="1021200" cy="400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1"/>
          <p:cNvSpPr/>
          <p:nvPr/>
        </p:nvSpPr>
        <p:spPr>
          <a:xfrm>
            <a:off x="3944900" y="4208475"/>
            <a:ext cx="802800" cy="284100"/>
          </a:xfrm>
          <a:prstGeom prst="roundRect">
            <a:avLst>
              <a:gd fmla="val 16667" name="adj"/>
            </a:avLst>
          </a:prstGeom>
          <a:solidFill>
            <a:srgbClr val="BFC8A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 Submit</a:t>
            </a:r>
            <a:endParaRPr>
              <a:solidFill>
                <a:schemeClr val="dk1"/>
              </a:solidFill>
              <a:latin typeface="Calibri"/>
              <a:ea typeface="Calibri"/>
              <a:cs typeface="Calibri"/>
              <a:sym typeface="Calibri"/>
            </a:endParaRPr>
          </a:p>
        </p:txBody>
      </p:sp>
      <p:sp>
        <p:nvSpPr>
          <p:cNvPr id="1614" name="Google Shape;1614;p51"/>
          <p:cNvSpPr txBox="1"/>
          <p:nvPr/>
        </p:nvSpPr>
        <p:spPr>
          <a:xfrm>
            <a:off x="3077100" y="2686200"/>
            <a:ext cx="118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Choose time</a:t>
            </a:r>
            <a:endParaRPr>
              <a:solidFill>
                <a:srgbClr val="A96060"/>
              </a:solidFill>
              <a:latin typeface="Calibri"/>
              <a:ea typeface="Calibri"/>
              <a:cs typeface="Calibri"/>
              <a:sym typeface="Calibri"/>
            </a:endParaRPr>
          </a:p>
        </p:txBody>
      </p:sp>
      <p:sp>
        <p:nvSpPr>
          <p:cNvPr id="1615" name="Google Shape;1615;p51"/>
          <p:cNvSpPr/>
          <p:nvPr/>
        </p:nvSpPr>
        <p:spPr>
          <a:xfrm>
            <a:off x="4617750" y="2686200"/>
            <a:ext cx="1021200" cy="400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1"/>
          <p:cNvSpPr txBox="1"/>
          <p:nvPr/>
        </p:nvSpPr>
        <p:spPr>
          <a:xfrm>
            <a:off x="4829700" y="2076600"/>
            <a:ext cx="118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     /</a:t>
            </a:r>
            <a:endParaRPr>
              <a:solidFill>
                <a:srgbClr val="A96060"/>
              </a:solidFill>
              <a:latin typeface="Calibri"/>
              <a:ea typeface="Calibri"/>
              <a:cs typeface="Calibri"/>
              <a:sym typeface="Calibri"/>
            </a:endParaRPr>
          </a:p>
        </p:txBody>
      </p:sp>
      <p:sp>
        <p:nvSpPr>
          <p:cNvPr id="1617" name="Google Shape;1617;p51"/>
          <p:cNvSpPr/>
          <p:nvPr/>
        </p:nvSpPr>
        <p:spPr>
          <a:xfrm>
            <a:off x="5836950" y="2686200"/>
            <a:ext cx="466500" cy="400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1"/>
          <p:cNvSpPr/>
          <p:nvPr/>
        </p:nvSpPr>
        <p:spPr>
          <a:xfrm>
            <a:off x="6294150" y="2686200"/>
            <a:ext cx="284100" cy="400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1"/>
          <p:cNvSpPr txBox="1"/>
          <p:nvPr/>
        </p:nvSpPr>
        <p:spPr>
          <a:xfrm>
            <a:off x="5820300" y="2686200"/>
            <a:ext cx="4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CST</a:t>
            </a:r>
            <a:endParaRPr>
              <a:solidFill>
                <a:srgbClr val="A96060"/>
              </a:solidFill>
              <a:latin typeface="Calibri"/>
              <a:ea typeface="Calibri"/>
              <a:cs typeface="Calibri"/>
              <a:sym typeface="Calibri"/>
            </a:endParaRPr>
          </a:p>
        </p:txBody>
      </p:sp>
      <p:sp>
        <p:nvSpPr>
          <p:cNvPr id="1620" name="Google Shape;1620;p51"/>
          <p:cNvSpPr/>
          <p:nvPr/>
        </p:nvSpPr>
        <p:spPr>
          <a:xfrm rot="5400000">
            <a:off x="6354725" y="2855100"/>
            <a:ext cx="139200" cy="1419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1"/>
          <p:cNvSpPr txBox="1"/>
          <p:nvPr/>
        </p:nvSpPr>
        <p:spPr>
          <a:xfrm>
            <a:off x="3077100" y="3448200"/>
            <a:ext cx="118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Session Type?</a:t>
            </a:r>
            <a:endParaRPr>
              <a:solidFill>
                <a:srgbClr val="A96060"/>
              </a:solidFill>
              <a:latin typeface="Calibri"/>
              <a:ea typeface="Calibri"/>
              <a:cs typeface="Calibri"/>
              <a:sym typeface="Calibri"/>
            </a:endParaRPr>
          </a:p>
        </p:txBody>
      </p:sp>
      <p:sp>
        <p:nvSpPr>
          <p:cNvPr id="1622" name="Google Shape;1622;p51"/>
          <p:cNvSpPr/>
          <p:nvPr/>
        </p:nvSpPr>
        <p:spPr>
          <a:xfrm>
            <a:off x="4663850" y="3531750"/>
            <a:ext cx="204900" cy="2049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1"/>
          <p:cNvSpPr/>
          <p:nvPr/>
        </p:nvSpPr>
        <p:spPr>
          <a:xfrm>
            <a:off x="5883050" y="3531750"/>
            <a:ext cx="204900" cy="2049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1"/>
          <p:cNvSpPr txBox="1"/>
          <p:nvPr/>
        </p:nvSpPr>
        <p:spPr>
          <a:xfrm>
            <a:off x="4905900" y="3448200"/>
            <a:ext cx="1187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In-Person</a:t>
            </a:r>
            <a:endParaRPr sz="1200">
              <a:solidFill>
                <a:srgbClr val="A96060"/>
              </a:solidFill>
              <a:latin typeface="Calibri"/>
              <a:ea typeface="Calibri"/>
              <a:cs typeface="Calibri"/>
              <a:sym typeface="Calibri"/>
            </a:endParaRPr>
          </a:p>
        </p:txBody>
      </p:sp>
      <p:sp>
        <p:nvSpPr>
          <p:cNvPr id="1625" name="Google Shape;1625;p51"/>
          <p:cNvSpPr txBox="1"/>
          <p:nvPr/>
        </p:nvSpPr>
        <p:spPr>
          <a:xfrm>
            <a:off x="6125100" y="3448200"/>
            <a:ext cx="1187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Online</a:t>
            </a:r>
            <a:endParaRPr sz="1200">
              <a:solidFill>
                <a:srgbClr val="A96060"/>
              </a:solidFill>
              <a:latin typeface="Calibri"/>
              <a:ea typeface="Calibri"/>
              <a:cs typeface="Calibri"/>
              <a:sym typeface="Calibri"/>
            </a:endParaRPr>
          </a:p>
        </p:txBody>
      </p:sp>
      <p:pic>
        <p:nvPicPr>
          <p:cNvPr id="1626" name="Google Shape;1626;p51"/>
          <p:cNvPicPr preferRelativeResize="0"/>
          <p:nvPr/>
        </p:nvPicPr>
        <p:blipFill>
          <a:blip r:embed="rId6">
            <a:alphaModFix/>
          </a:blip>
          <a:stretch>
            <a:fillRect/>
          </a:stretch>
        </p:blipFill>
        <p:spPr>
          <a:xfrm>
            <a:off x="5786625" y="2088322"/>
            <a:ext cx="369300" cy="369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nvSpPr>
        <p:spPr>
          <a:xfrm>
            <a:off x="322763" y="405275"/>
            <a:ext cx="4869300" cy="226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305252"/>
                </a:solidFill>
                <a:latin typeface="Trebuchet MS"/>
                <a:ea typeface="Trebuchet MS"/>
                <a:cs typeface="Trebuchet MS"/>
                <a:sym typeface="Trebuchet MS"/>
              </a:rPr>
              <a:t>Jaleesa is a junior majoring in Chemical Engineering. During the weekends, she works part time as barista at her local coffee shop. In her free time she likes to explore the city with her friends and catch up on her favorite tv series. As a full time student, balancing her social life, work and grades is frustrating.  After using Caraway, she was able to find resources to help her learn how to manage her responsibilities and still have time for herself.</a:t>
            </a:r>
            <a:endParaRPr sz="1500">
              <a:solidFill>
                <a:srgbClr val="305252"/>
              </a:solidFill>
              <a:latin typeface="Trebuchet MS"/>
              <a:ea typeface="Trebuchet MS"/>
              <a:cs typeface="Trebuchet MS"/>
              <a:sym typeface="Trebuchet MS"/>
            </a:endParaRPr>
          </a:p>
        </p:txBody>
      </p:sp>
      <p:sp>
        <p:nvSpPr>
          <p:cNvPr id="157" name="Google Shape;157;p16"/>
          <p:cNvSpPr txBox="1"/>
          <p:nvPr/>
        </p:nvSpPr>
        <p:spPr>
          <a:xfrm>
            <a:off x="5683766" y="0"/>
            <a:ext cx="2231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305252"/>
                </a:solidFill>
                <a:latin typeface="Trebuchet MS"/>
                <a:ea typeface="Trebuchet MS"/>
                <a:cs typeface="Trebuchet MS"/>
                <a:sym typeface="Trebuchet MS"/>
              </a:rPr>
              <a:t>Learn about Jaleesa!</a:t>
            </a:r>
            <a:endParaRPr sz="1500">
              <a:solidFill>
                <a:srgbClr val="305252"/>
              </a:solidFill>
              <a:latin typeface="Trebuchet MS"/>
              <a:ea typeface="Trebuchet MS"/>
              <a:cs typeface="Trebuchet MS"/>
              <a:sym typeface="Trebuchet MS"/>
            </a:endParaRPr>
          </a:p>
        </p:txBody>
      </p:sp>
      <p:pic>
        <p:nvPicPr>
          <p:cNvPr id="158" name="Google Shape;158;p16"/>
          <p:cNvPicPr preferRelativeResize="0"/>
          <p:nvPr/>
        </p:nvPicPr>
        <p:blipFill rotWithShape="1">
          <a:blip r:embed="rId3">
            <a:alphaModFix/>
          </a:blip>
          <a:srcRect b="0" l="31749" r="0" t="0"/>
          <a:stretch/>
        </p:blipFill>
        <p:spPr>
          <a:xfrm>
            <a:off x="5766850" y="415500"/>
            <a:ext cx="2064950" cy="1701850"/>
          </a:xfrm>
          <a:prstGeom prst="rect">
            <a:avLst/>
          </a:prstGeom>
          <a:noFill/>
          <a:ln>
            <a:noFill/>
          </a:ln>
        </p:spPr>
      </p:pic>
      <p:sp>
        <p:nvSpPr>
          <p:cNvPr id="159" name="Google Shape;159;p16"/>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16"/>
          <p:cNvGrpSpPr/>
          <p:nvPr/>
        </p:nvGrpSpPr>
        <p:grpSpPr>
          <a:xfrm>
            <a:off x="-36350" y="-46025"/>
            <a:ext cx="9255600" cy="441900"/>
            <a:chOff x="-36350" y="-46025"/>
            <a:chExt cx="9255600" cy="441900"/>
          </a:xfrm>
        </p:grpSpPr>
        <p:sp>
          <p:nvSpPr>
            <p:cNvPr id="161" name="Google Shape;161;p16"/>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6"/>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16"/>
            <p:cNvGrpSpPr/>
            <p:nvPr/>
          </p:nvGrpSpPr>
          <p:grpSpPr>
            <a:xfrm>
              <a:off x="915550" y="40975"/>
              <a:ext cx="360900" cy="268025"/>
              <a:chOff x="763150" y="40975"/>
              <a:chExt cx="360900" cy="268025"/>
            </a:xfrm>
          </p:grpSpPr>
          <p:sp>
            <p:nvSpPr>
              <p:cNvPr id="165" name="Google Shape;165;p16"/>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16"/>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www.caraway.com/home</a:t>
              </a:r>
              <a:endParaRPr/>
            </a:p>
          </p:txBody>
        </p:sp>
        <p:sp>
          <p:nvSpPr>
            <p:cNvPr id="168" name="Google Shape;168;p16"/>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16"/>
            <p:cNvPicPr preferRelativeResize="0"/>
            <p:nvPr/>
          </p:nvPicPr>
          <p:blipFill>
            <a:blip r:embed="rId4">
              <a:alphaModFix/>
            </a:blip>
            <a:stretch>
              <a:fillRect/>
            </a:stretch>
          </p:blipFill>
          <p:spPr>
            <a:xfrm>
              <a:off x="7829425" y="130075"/>
              <a:ext cx="135000" cy="135000"/>
            </a:xfrm>
            <a:prstGeom prst="rect">
              <a:avLst/>
            </a:prstGeom>
            <a:noFill/>
            <a:ln>
              <a:noFill/>
            </a:ln>
          </p:spPr>
        </p:pic>
      </p:grpSp>
      <p:grpSp>
        <p:nvGrpSpPr>
          <p:cNvPr id="170" name="Google Shape;170;p16"/>
          <p:cNvGrpSpPr/>
          <p:nvPr/>
        </p:nvGrpSpPr>
        <p:grpSpPr>
          <a:xfrm>
            <a:off x="136900" y="483975"/>
            <a:ext cx="1380375" cy="415500"/>
            <a:chOff x="136900" y="483975"/>
            <a:chExt cx="1380375" cy="415500"/>
          </a:xfrm>
        </p:grpSpPr>
        <p:pic>
          <p:nvPicPr>
            <p:cNvPr id="171" name="Google Shape;171;p16"/>
            <p:cNvPicPr preferRelativeResize="0"/>
            <p:nvPr/>
          </p:nvPicPr>
          <p:blipFill>
            <a:blip r:embed="rId5">
              <a:alphaModFix/>
            </a:blip>
            <a:stretch>
              <a:fillRect/>
            </a:stretch>
          </p:blipFill>
          <p:spPr>
            <a:xfrm>
              <a:off x="136900" y="557775"/>
              <a:ext cx="267900" cy="267900"/>
            </a:xfrm>
            <a:prstGeom prst="rect">
              <a:avLst/>
            </a:prstGeom>
            <a:noFill/>
            <a:ln>
              <a:noFill/>
            </a:ln>
          </p:spPr>
        </p:pic>
        <p:sp>
          <p:nvSpPr>
            <p:cNvPr id="172" name="Google Shape;172;p16"/>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73" name="Google Shape;173;p16"/>
          <p:cNvGrpSpPr/>
          <p:nvPr/>
        </p:nvGrpSpPr>
        <p:grpSpPr>
          <a:xfrm>
            <a:off x="3798026" y="431075"/>
            <a:ext cx="1547941" cy="524499"/>
            <a:chOff x="3149526" y="459325"/>
            <a:chExt cx="1547941" cy="524499"/>
          </a:xfrm>
        </p:grpSpPr>
        <p:sp>
          <p:nvSpPr>
            <p:cNvPr id="174" name="Google Shape;174;p16"/>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75" name="Google Shape;175;p16"/>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76" name="Google Shape;176;p16"/>
          <p:cNvPicPr preferRelativeResize="0"/>
          <p:nvPr/>
        </p:nvPicPr>
        <p:blipFill>
          <a:blip r:embed="rId6">
            <a:alphaModFix/>
          </a:blip>
          <a:stretch>
            <a:fillRect/>
          </a:stretch>
        </p:blipFill>
        <p:spPr>
          <a:xfrm>
            <a:off x="8164550" y="394275"/>
            <a:ext cx="789100" cy="594900"/>
          </a:xfrm>
          <a:prstGeom prst="rect">
            <a:avLst/>
          </a:prstGeom>
          <a:noFill/>
          <a:ln>
            <a:noFill/>
          </a:ln>
        </p:spPr>
      </p:pic>
      <p:sp>
        <p:nvSpPr>
          <p:cNvPr id="177" name="Google Shape;177;p16"/>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78" name="Google Shape;178;p16"/>
          <p:cNvPicPr preferRelativeResize="0"/>
          <p:nvPr/>
        </p:nvPicPr>
        <p:blipFill>
          <a:blip r:embed="rId6">
            <a:alphaModFix/>
          </a:blip>
          <a:stretch>
            <a:fillRect/>
          </a:stretch>
        </p:blipFill>
        <p:spPr>
          <a:xfrm>
            <a:off x="7193700" y="429475"/>
            <a:ext cx="789100" cy="524500"/>
          </a:xfrm>
          <a:prstGeom prst="rect">
            <a:avLst/>
          </a:prstGeom>
          <a:noFill/>
          <a:ln>
            <a:noFill/>
          </a:ln>
        </p:spPr>
      </p:pic>
      <p:sp>
        <p:nvSpPr>
          <p:cNvPr id="179" name="Google Shape;179;p16"/>
          <p:cNvSpPr txBox="1"/>
          <p:nvPr/>
        </p:nvSpPr>
        <p:spPr>
          <a:xfrm>
            <a:off x="7116950" y="485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180" name="Google Shape;180;p16"/>
          <p:cNvSpPr txBox="1"/>
          <p:nvPr/>
        </p:nvSpPr>
        <p:spPr>
          <a:xfrm>
            <a:off x="3029253" y="3281550"/>
            <a:ext cx="3085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305252"/>
                </a:solidFill>
                <a:latin typeface="Trebuchet MS"/>
                <a:ea typeface="Trebuchet MS"/>
                <a:cs typeface="Trebuchet MS"/>
                <a:sym typeface="Trebuchet MS"/>
              </a:rPr>
              <a:t>Sign up for our newsletter!</a:t>
            </a:r>
            <a:endParaRPr sz="1500">
              <a:solidFill>
                <a:srgbClr val="305252"/>
              </a:solidFill>
              <a:latin typeface="Trebuchet MS"/>
              <a:ea typeface="Trebuchet MS"/>
              <a:cs typeface="Trebuchet MS"/>
              <a:sym typeface="Trebuchet MS"/>
            </a:endParaRPr>
          </a:p>
        </p:txBody>
      </p:sp>
      <p:cxnSp>
        <p:nvCxnSpPr>
          <p:cNvPr id="181" name="Google Shape;181;p16"/>
          <p:cNvCxnSpPr/>
          <p:nvPr/>
        </p:nvCxnSpPr>
        <p:spPr>
          <a:xfrm>
            <a:off x="528950" y="3054450"/>
            <a:ext cx="7998000" cy="0"/>
          </a:xfrm>
          <a:prstGeom prst="straightConnector1">
            <a:avLst/>
          </a:prstGeom>
          <a:noFill/>
          <a:ln cap="flat" cmpd="sng" w="9525">
            <a:solidFill>
              <a:schemeClr val="dk2"/>
            </a:solidFill>
            <a:prstDash val="solid"/>
            <a:round/>
            <a:headEnd len="med" w="med" type="none"/>
            <a:tailEnd len="med" w="med" type="none"/>
          </a:ln>
        </p:spPr>
      </p:cxnSp>
      <p:sp>
        <p:nvSpPr>
          <p:cNvPr id="182" name="Google Shape;182;p16"/>
          <p:cNvSpPr/>
          <p:nvPr/>
        </p:nvSpPr>
        <p:spPr>
          <a:xfrm>
            <a:off x="4126550" y="4097513"/>
            <a:ext cx="802800" cy="315900"/>
          </a:xfrm>
          <a:prstGeom prst="roundRect">
            <a:avLst>
              <a:gd fmla="val 16667" name="adj"/>
            </a:avLst>
          </a:prstGeom>
          <a:solidFill>
            <a:srgbClr val="BFC8A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a:off x="3191075" y="3700075"/>
            <a:ext cx="27102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rPr>
              <a:t>email</a:t>
            </a:r>
            <a:endParaRPr>
              <a:solidFill>
                <a:srgbClr val="999999"/>
              </a:solidFill>
            </a:endParaRPr>
          </a:p>
        </p:txBody>
      </p:sp>
      <p:sp>
        <p:nvSpPr>
          <p:cNvPr id="184" name="Google Shape;184;p16"/>
          <p:cNvSpPr txBox="1"/>
          <p:nvPr/>
        </p:nvSpPr>
        <p:spPr>
          <a:xfrm>
            <a:off x="4056650" y="404772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F9FBFD"/>
                </a:solidFill>
                <a:latin typeface="Trebuchet MS"/>
                <a:ea typeface="Trebuchet MS"/>
                <a:cs typeface="Trebuchet MS"/>
                <a:sym typeface="Trebuchet MS"/>
              </a:rPr>
              <a:t>Submit</a:t>
            </a:r>
            <a:endParaRPr>
              <a:solidFill>
                <a:srgbClr val="F9FBFD"/>
              </a:solidFill>
            </a:endParaRPr>
          </a:p>
        </p:txBody>
      </p:sp>
      <p:grpSp>
        <p:nvGrpSpPr>
          <p:cNvPr id="185" name="Google Shape;185;p16"/>
          <p:cNvGrpSpPr/>
          <p:nvPr/>
        </p:nvGrpSpPr>
        <p:grpSpPr>
          <a:xfrm>
            <a:off x="-55800" y="4695375"/>
            <a:ext cx="9255600" cy="594900"/>
            <a:chOff x="-55800" y="4695375"/>
            <a:chExt cx="9255600" cy="594900"/>
          </a:xfrm>
        </p:grpSpPr>
        <p:sp>
          <p:nvSpPr>
            <p:cNvPr id="186" name="Google Shape;186;p16"/>
            <p:cNvSpPr/>
            <p:nvPr/>
          </p:nvSpPr>
          <p:spPr>
            <a:xfrm>
              <a:off x="-55800" y="46953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txBox="1"/>
            <p:nvPr/>
          </p:nvSpPr>
          <p:spPr>
            <a:xfrm>
              <a:off x="0" y="4785075"/>
              <a:ext cx="319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rgbClr val="0000FF"/>
                  </a:solidFill>
                  <a:latin typeface="Trebuchet MS"/>
                  <a:ea typeface="Trebuchet MS"/>
                  <a:cs typeface="Trebuchet MS"/>
                  <a:sym typeface="Trebuchet MS"/>
                </a:rPr>
                <a:t>Careers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FAQ</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Contact Us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Press</a:t>
              </a:r>
              <a:endParaRPr sz="1500" u="sng">
                <a:solidFill>
                  <a:srgbClr val="0000FF"/>
                </a:solidFill>
                <a:latin typeface="Trebuchet MS"/>
                <a:ea typeface="Trebuchet MS"/>
                <a:cs typeface="Trebuchet MS"/>
                <a:sym typeface="Trebuchet MS"/>
              </a:endParaRPr>
            </a:p>
          </p:txBody>
        </p:sp>
        <p:pic>
          <p:nvPicPr>
            <p:cNvPr id="188" name="Google Shape;188;p16"/>
            <p:cNvPicPr preferRelativeResize="0"/>
            <p:nvPr/>
          </p:nvPicPr>
          <p:blipFill>
            <a:blip r:embed="rId7">
              <a:alphaModFix/>
            </a:blip>
            <a:stretch>
              <a:fillRect/>
            </a:stretch>
          </p:blipFill>
          <p:spPr>
            <a:xfrm>
              <a:off x="3247850" y="4801350"/>
              <a:ext cx="382950" cy="382950"/>
            </a:xfrm>
            <a:prstGeom prst="rect">
              <a:avLst/>
            </a:prstGeom>
            <a:noFill/>
            <a:ln>
              <a:noFill/>
            </a:ln>
          </p:spPr>
        </p:pic>
        <p:pic>
          <p:nvPicPr>
            <p:cNvPr id="189" name="Google Shape;189;p16"/>
            <p:cNvPicPr preferRelativeResize="0"/>
            <p:nvPr/>
          </p:nvPicPr>
          <p:blipFill>
            <a:blip r:embed="rId8">
              <a:alphaModFix/>
            </a:blip>
            <a:stretch>
              <a:fillRect/>
            </a:stretch>
          </p:blipFill>
          <p:spPr>
            <a:xfrm>
              <a:off x="3708650" y="4801350"/>
              <a:ext cx="382950" cy="382950"/>
            </a:xfrm>
            <a:prstGeom prst="rect">
              <a:avLst/>
            </a:prstGeom>
            <a:noFill/>
            <a:ln>
              <a:noFill/>
            </a:ln>
          </p:spPr>
        </p:pic>
        <p:pic>
          <p:nvPicPr>
            <p:cNvPr id="190" name="Google Shape;190;p16"/>
            <p:cNvPicPr preferRelativeResize="0"/>
            <p:nvPr/>
          </p:nvPicPr>
          <p:blipFill>
            <a:blip r:embed="rId9">
              <a:alphaModFix/>
            </a:blip>
            <a:stretch>
              <a:fillRect/>
            </a:stretch>
          </p:blipFill>
          <p:spPr>
            <a:xfrm>
              <a:off x="4169450" y="4801350"/>
              <a:ext cx="382950" cy="382950"/>
            </a:xfrm>
            <a:prstGeom prst="rect">
              <a:avLst/>
            </a:prstGeom>
            <a:noFill/>
            <a:ln>
              <a:noFill/>
            </a:ln>
          </p:spPr>
        </p:pic>
      </p:grpSp>
      <p:cxnSp>
        <p:nvCxnSpPr>
          <p:cNvPr id="191" name="Google Shape;191;p16"/>
          <p:cNvCxnSpPr>
            <a:stCxn id="192" idx="0"/>
          </p:cNvCxnSpPr>
          <p:nvPr/>
        </p:nvCxnSpPr>
        <p:spPr>
          <a:xfrm>
            <a:off x="8990963" y="1098228"/>
            <a:ext cx="0" cy="3578700"/>
          </a:xfrm>
          <a:prstGeom prst="straightConnector1">
            <a:avLst/>
          </a:prstGeom>
          <a:noFill/>
          <a:ln cap="flat" cmpd="sng" w="19050">
            <a:solidFill>
              <a:schemeClr val="dk2"/>
            </a:solidFill>
            <a:prstDash val="solid"/>
            <a:round/>
            <a:headEnd len="med" w="med" type="none"/>
            <a:tailEnd len="med" w="med" type="none"/>
          </a:ln>
        </p:spPr>
      </p:cxnSp>
      <p:sp>
        <p:nvSpPr>
          <p:cNvPr id="192" name="Google Shape;192;p16"/>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a:off x="9020375" y="40572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rot="5400000">
            <a:off x="8990963" y="44850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52"/>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2" name="Google Shape;1632;p52"/>
          <p:cNvGrpSpPr/>
          <p:nvPr/>
        </p:nvGrpSpPr>
        <p:grpSpPr>
          <a:xfrm>
            <a:off x="-36350" y="-46025"/>
            <a:ext cx="9255600" cy="441900"/>
            <a:chOff x="-36350" y="-46025"/>
            <a:chExt cx="9255600" cy="441900"/>
          </a:xfrm>
        </p:grpSpPr>
        <p:sp>
          <p:nvSpPr>
            <p:cNvPr id="1633" name="Google Shape;1633;p52"/>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2"/>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2"/>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6" name="Google Shape;1636;p52"/>
            <p:cNvGrpSpPr/>
            <p:nvPr/>
          </p:nvGrpSpPr>
          <p:grpSpPr>
            <a:xfrm>
              <a:off x="915550" y="40975"/>
              <a:ext cx="360900" cy="268025"/>
              <a:chOff x="763150" y="40975"/>
              <a:chExt cx="360900" cy="268025"/>
            </a:xfrm>
          </p:grpSpPr>
          <p:sp>
            <p:nvSpPr>
              <p:cNvPr id="1637" name="Google Shape;1637;p52"/>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2"/>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9" name="Google Shape;1639;p52"/>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www.caraway.com/booking-confirmation</a:t>
              </a:r>
              <a:endParaRPr/>
            </a:p>
          </p:txBody>
        </p:sp>
        <p:sp>
          <p:nvSpPr>
            <p:cNvPr id="1640" name="Google Shape;1640;p52"/>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1" name="Google Shape;1641;p52"/>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642" name="Google Shape;1642;p52"/>
          <p:cNvGrpSpPr/>
          <p:nvPr/>
        </p:nvGrpSpPr>
        <p:grpSpPr>
          <a:xfrm>
            <a:off x="136900" y="483975"/>
            <a:ext cx="1380375" cy="415500"/>
            <a:chOff x="136900" y="483975"/>
            <a:chExt cx="1380375" cy="415500"/>
          </a:xfrm>
        </p:grpSpPr>
        <p:pic>
          <p:nvPicPr>
            <p:cNvPr id="1643" name="Google Shape;1643;p52"/>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644" name="Google Shape;1644;p52"/>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645" name="Google Shape;1645;p52"/>
          <p:cNvGrpSpPr/>
          <p:nvPr/>
        </p:nvGrpSpPr>
        <p:grpSpPr>
          <a:xfrm>
            <a:off x="3504776" y="438375"/>
            <a:ext cx="1547941" cy="524499"/>
            <a:chOff x="3149526" y="459325"/>
            <a:chExt cx="1547941" cy="524499"/>
          </a:xfrm>
        </p:grpSpPr>
        <p:sp>
          <p:nvSpPr>
            <p:cNvPr id="1646" name="Google Shape;1646;p52"/>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647" name="Google Shape;1647;p52"/>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648" name="Google Shape;1648;p52"/>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649" name="Google Shape;1649;p52"/>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Logout</a:t>
            </a:r>
            <a:endParaRPr>
              <a:solidFill>
                <a:schemeClr val="lt1"/>
              </a:solidFill>
            </a:endParaRPr>
          </a:p>
        </p:txBody>
      </p:sp>
      <p:pic>
        <p:nvPicPr>
          <p:cNvPr id="1650" name="Google Shape;1650;p52"/>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651" name="Google Shape;1651;p52"/>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1652" name="Google Shape;1652;p52"/>
          <p:cNvSpPr txBox="1"/>
          <p:nvPr/>
        </p:nvSpPr>
        <p:spPr>
          <a:xfrm>
            <a:off x="2048250" y="1326025"/>
            <a:ext cx="60114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latin typeface="Calibri"/>
                <a:ea typeface="Calibri"/>
                <a:cs typeface="Calibri"/>
                <a:sym typeface="Calibri"/>
              </a:rPr>
              <a:t>Thank you for booking a session!</a:t>
            </a:r>
            <a:endParaRPr sz="2500">
              <a:latin typeface="Calibri"/>
              <a:ea typeface="Calibri"/>
              <a:cs typeface="Calibri"/>
              <a:sym typeface="Calibri"/>
            </a:endParaRPr>
          </a:p>
        </p:txBody>
      </p:sp>
      <p:sp>
        <p:nvSpPr>
          <p:cNvPr id="1653" name="Google Shape;1653;p52"/>
          <p:cNvSpPr/>
          <p:nvPr/>
        </p:nvSpPr>
        <p:spPr>
          <a:xfrm>
            <a:off x="4173500" y="4208475"/>
            <a:ext cx="802800" cy="284100"/>
          </a:xfrm>
          <a:prstGeom prst="roundRect">
            <a:avLst>
              <a:gd fmla="val 16667" name="adj"/>
            </a:avLst>
          </a:prstGeom>
          <a:solidFill>
            <a:srgbClr val="BFC8A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  Done</a:t>
            </a:r>
            <a:endParaRPr>
              <a:solidFill>
                <a:schemeClr val="dk1"/>
              </a:solidFill>
              <a:latin typeface="Calibri"/>
              <a:ea typeface="Calibri"/>
              <a:cs typeface="Calibri"/>
              <a:sym typeface="Calibri"/>
            </a:endParaRPr>
          </a:p>
        </p:txBody>
      </p:sp>
      <p:sp>
        <p:nvSpPr>
          <p:cNvPr id="1654" name="Google Shape;1654;p52"/>
          <p:cNvSpPr txBox="1"/>
          <p:nvPr/>
        </p:nvSpPr>
        <p:spPr>
          <a:xfrm>
            <a:off x="3082075" y="2449675"/>
            <a:ext cx="23673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      </a:t>
            </a:r>
            <a:r>
              <a:rPr lang="en" sz="1900">
                <a:latin typeface="Calibri"/>
                <a:ea typeface="Calibri"/>
                <a:cs typeface="Calibri"/>
                <a:sym typeface="Calibri"/>
              </a:rPr>
              <a:t>            Dr. Sara Diaz</a:t>
            </a:r>
            <a:endParaRPr sz="1900">
              <a:latin typeface="Calibri"/>
              <a:ea typeface="Calibri"/>
              <a:cs typeface="Calibri"/>
              <a:sym typeface="Calibri"/>
            </a:endParaRPr>
          </a:p>
          <a:p>
            <a:pPr indent="0" lvl="0" marL="0" rtl="0" algn="l">
              <a:spcBef>
                <a:spcPts val="0"/>
              </a:spcBef>
              <a:spcAft>
                <a:spcPts val="0"/>
              </a:spcAft>
              <a:buNone/>
            </a:pPr>
            <a:r>
              <a:rPr lang="en" sz="1900">
                <a:latin typeface="Calibri"/>
                <a:ea typeface="Calibri"/>
                <a:cs typeface="Calibri"/>
                <a:sym typeface="Calibri"/>
              </a:rPr>
              <a:t>Time: </a:t>
            </a:r>
            <a:r>
              <a:rPr lang="en" sz="1900">
                <a:latin typeface="Calibri"/>
                <a:ea typeface="Calibri"/>
                <a:cs typeface="Calibri"/>
                <a:sym typeface="Calibri"/>
              </a:rPr>
              <a:t>4pm</a:t>
            </a:r>
            <a:r>
              <a:rPr lang="en" sz="1900">
                <a:latin typeface="Calibri"/>
                <a:ea typeface="Calibri"/>
                <a:cs typeface="Calibri"/>
                <a:sym typeface="Calibri"/>
              </a:rPr>
              <a:t> CST</a:t>
            </a:r>
            <a:endParaRPr sz="1900">
              <a:latin typeface="Calibri"/>
              <a:ea typeface="Calibri"/>
              <a:cs typeface="Calibri"/>
              <a:sym typeface="Calibri"/>
            </a:endParaRPr>
          </a:p>
          <a:p>
            <a:pPr indent="0" lvl="0" marL="0" rtl="0" algn="l">
              <a:spcBef>
                <a:spcPts val="0"/>
              </a:spcBef>
              <a:spcAft>
                <a:spcPts val="0"/>
              </a:spcAft>
              <a:buNone/>
            </a:pPr>
            <a:r>
              <a:rPr lang="en" sz="1900">
                <a:latin typeface="Calibri"/>
                <a:ea typeface="Calibri"/>
                <a:cs typeface="Calibri"/>
                <a:sym typeface="Calibri"/>
              </a:rPr>
              <a:t>Location: Virtual</a:t>
            </a:r>
            <a:endParaRPr sz="1900">
              <a:latin typeface="Calibri"/>
              <a:ea typeface="Calibri"/>
              <a:cs typeface="Calibri"/>
              <a:sym typeface="Calibri"/>
            </a:endParaRPr>
          </a:p>
        </p:txBody>
      </p:sp>
      <p:sp>
        <p:nvSpPr>
          <p:cNvPr id="1655" name="Google Shape;1655;p52"/>
          <p:cNvSpPr/>
          <p:nvPr/>
        </p:nvSpPr>
        <p:spPr>
          <a:xfrm>
            <a:off x="2863950" y="2292475"/>
            <a:ext cx="3421200" cy="16812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2"/>
          <p:cNvSpPr txBox="1"/>
          <p:nvPr/>
        </p:nvSpPr>
        <p:spPr>
          <a:xfrm>
            <a:off x="3292250" y="3511675"/>
            <a:ext cx="277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Confirmation email has been sent to you!</a:t>
            </a:r>
            <a:endParaRPr sz="1200">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53"/>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2" name="Google Shape;1662;p53"/>
          <p:cNvGrpSpPr/>
          <p:nvPr/>
        </p:nvGrpSpPr>
        <p:grpSpPr>
          <a:xfrm>
            <a:off x="-36350" y="-46025"/>
            <a:ext cx="9255600" cy="441900"/>
            <a:chOff x="-36350" y="-46025"/>
            <a:chExt cx="9255600" cy="441900"/>
          </a:xfrm>
        </p:grpSpPr>
        <p:sp>
          <p:nvSpPr>
            <p:cNvPr id="1663" name="Google Shape;1663;p53"/>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3"/>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3"/>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6" name="Google Shape;1666;p53"/>
            <p:cNvGrpSpPr/>
            <p:nvPr/>
          </p:nvGrpSpPr>
          <p:grpSpPr>
            <a:xfrm>
              <a:off x="915550" y="40975"/>
              <a:ext cx="360900" cy="268025"/>
              <a:chOff x="763150" y="40975"/>
              <a:chExt cx="360900" cy="268025"/>
            </a:xfrm>
          </p:grpSpPr>
          <p:sp>
            <p:nvSpPr>
              <p:cNvPr id="1667" name="Google Shape;1667;p53"/>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3"/>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9" name="Google Shape;1669;p53"/>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www.caraway.com/careers</a:t>
              </a:r>
              <a:endParaRPr/>
            </a:p>
          </p:txBody>
        </p:sp>
        <p:sp>
          <p:nvSpPr>
            <p:cNvPr id="1670" name="Google Shape;1670;p53"/>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1" name="Google Shape;1671;p53"/>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672" name="Google Shape;1672;p53"/>
          <p:cNvGrpSpPr/>
          <p:nvPr/>
        </p:nvGrpSpPr>
        <p:grpSpPr>
          <a:xfrm>
            <a:off x="136900" y="483975"/>
            <a:ext cx="1380375" cy="415500"/>
            <a:chOff x="136900" y="483975"/>
            <a:chExt cx="1380375" cy="415500"/>
          </a:xfrm>
        </p:grpSpPr>
        <p:pic>
          <p:nvPicPr>
            <p:cNvPr id="1673" name="Google Shape;1673;p53"/>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674" name="Google Shape;1674;p53"/>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675" name="Google Shape;1675;p53"/>
          <p:cNvGrpSpPr/>
          <p:nvPr/>
        </p:nvGrpSpPr>
        <p:grpSpPr>
          <a:xfrm>
            <a:off x="3504776" y="438375"/>
            <a:ext cx="1547941" cy="524499"/>
            <a:chOff x="3149526" y="459325"/>
            <a:chExt cx="1547941" cy="524499"/>
          </a:xfrm>
        </p:grpSpPr>
        <p:sp>
          <p:nvSpPr>
            <p:cNvPr id="1676" name="Google Shape;1676;p53"/>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677" name="Google Shape;1677;p53"/>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678" name="Google Shape;1678;p53"/>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679" name="Google Shape;1679;p53"/>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680" name="Google Shape;1680;p53"/>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681" name="Google Shape;1681;p53"/>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1682" name="Google Shape;1682;p53"/>
          <p:cNvSpPr txBox="1"/>
          <p:nvPr/>
        </p:nvSpPr>
        <p:spPr>
          <a:xfrm>
            <a:off x="1898475" y="2565525"/>
            <a:ext cx="6011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latin typeface="Calibri"/>
                <a:ea typeface="Calibri"/>
                <a:cs typeface="Calibri"/>
                <a:sym typeface="Calibri"/>
              </a:rPr>
              <a:t>Work for Caraway!</a:t>
            </a:r>
            <a:endParaRPr sz="4400">
              <a:latin typeface="Calibri"/>
              <a:ea typeface="Calibri"/>
              <a:cs typeface="Calibri"/>
              <a:sym typeface="Calibri"/>
            </a:endParaRPr>
          </a:p>
        </p:txBody>
      </p:sp>
      <p:sp>
        <p:nvSpPr>
          <p:cNvPr id="1683" name="Google Shape;1683;p53"/>
          <p:cNvSpPr/>
          <p:nvPr/>
        </p:nvSpPr>
        <p:spPr>
          <a:xfrm>
            <a:off x="312550" y="2081325"/>
            <a:ext cx="8387100" cy="1891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4" name="Google Shape;1684;p53"/>
          <p:cNvCxnSpPr/>
          <p:nvPr/>
        </p:nvCxnSpPr>
        <p:spPr>
          <a:xfrm>
            <a:off x="344075" y="2160150"/>
            <a:ext cx="1245600" cy="678000"/>
          </a:xfrm>
          <a:prstGeom prst="straightConnector1">
            <a:avLst/>
          </a:prstGeom>
          <a:noFill/>
          <a:ln cap="flat" cmpd="sng" w="38100">
            <a:solidFill>
              <a:schemeClr val="dk2"/>
            </a:solidFill>
            <a:prstDash val="solid"/>
            <a:round/>
            <a:headEnd len="med" w="med" type="none"/>
            <a:tailEnd len="med" w="med" type="none"/>
          </a:ln>
        </p:spPr>
      </p:cxnSp>
      <p:cxnSp>
        <p:nvCxnSpPr>
          <p:cNvPr id="1685" name="Google Shape;1685;p53"/>
          <p:cNvCxnSpPr/>
          <p:nvPr/>
        </p:nvCxnSpPr>
        <p:spPr>
          <a:xfrm flipH="1" rot="10800000">
            <a:off x="359850" y="3184875"/>
            <a:ext cx="1277100" cy="741000"/>
          </a:xfrm>
          <a:prstGeom prst="straightConnector1">
            <a:avLst/>
          </a:prstGeom>
          <a:noFill/>
          <a:ln cap="flat" cmpd="sng" w="38100">
            <a:solidFill>
              <a:schemeClr val="dk2"/>
            </a:solidFill>
            <a:prstDash val="solid"/>
            <a:round/>
            <a:headEnd len="med" w="med" type="none"/>
            <a:tailEnd len="med" w="med" type="none"/>
          </a:ln>
        </p:spPr>
      </p:cxnSp>
      <p:cxnSp>
        <p:nvCxnSpPr>
          <p:cNvPr id="1686" name="Google Shape;1686;p53"/>
          <p:cNvCxnSpPr/>
          <p:nvPr/>
        </p:nvCxnSpPr>
        <p:spPr>
          <a:xfrm flipH="1">
            <a:off x="7076075" y="2144375"/>
            <a:ext cx="1639500" cy="646500"/>
          </a:xfrm>
          <a:prstGeom prst="straightConnector1">
            <a:avLst/>
          </a:prstGeom>
          <a:noFill/>
          <a:ln cap="flat" cmpd="sng" w="38100">
            <a:solidFill>
              <a:schemeClr val="dk2"/>
            </a:solidFill>
            <a:prstDash val="solid"/>
            <a:round/>
            <a:headEnd len="med" w="med" type="none"/>
            <a:tailEnd len="med" w="med" type="none"/>
          </a:ln>
        </p:spPr>
      </p:cxnSp>
      <p:cxnSp>
        <p:nvCxnSpPr>
          <p:cNvPr id="1687" name="Google Shape;1687;p53"/>
          <p:cNvCxnSpPr/>
          <p:nvPr/>
        </p:nvCxnSpPr>
        <p:spPr>
          <a:xfrm rot="10800000">
            <a:off x="7091775" y="3232275"/>
            <a:ext cx="1576500" cy="693600"/>
          </a:xfrm>
          <a:prstGeom prst="straightConnector1">
            <a:avLst/>
          </a:prstGeom>
          <a:noFill/>
          <a:ln cap="flat" cmpd="sng" w="38100">
            <a:solidFill>
              <a:schemeClr val="dk2"/>
            </a:solidFill>
            <a:prstDash val="solid"/>
            <a:round/>
            <a:headEnd len="med" w="med" type="none"/>
            <a:tailEnd len="med" w="med" type="none"/>
          </a:ln>
        </p:spPr>
      </p:cxnSp>
      <p:sp>
        <p:nvSpPr>
          <p:cNvPr id="1688" name="Google Shape;1688;p53"/>
          <p:cNvSpPr txBox="1"/>
          <p:nvPr/>
        </p:nvSpPr>
        <p:spPr>
          <a:xfrm>
            <a:off x="3318525" y="4351550"/>
            <a:ext cx="21126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600">
                <a:latin typeface="Calibri"/>
                <a:ea typeface="Calibri"/>
                <a:cs typeface="Calibri"/>
                <a:sym typeface="Calibri"/>
              </a:rPr>
              <a:t>Careers</a:t>
            </a:r>
            <a:endParaRPr b="1" sz="4600">
              <a:latin typeface="Calibri"/>
              <a:ea typeface="Calibri"/>
              <a:cs typeface="Calibri"/>
              <a:sym typeface="Calibri"/>
            </a:endParaRPr>
          </a:p>
        </p:txBody>
      </p:sp>
      <p:sp>
        <p:nvSpPr>
          <p:cNvPr id="1689" name="Google Shape;1689;p53"/>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3"/>
          <p:cNvSpPr/>
          <p:nvPr/>
        </p:nvSpPr>
        <p:spPr>
          <a:xfrm>
            <a:off x="9020375" y="11616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3"/>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2" name="Google Shape;1692;p53"/>
          <p:cNvCxnSpPr/>
          <p:nvPr/>
        </p:nvCxnSpPr>
        <p:spPr>
          <a:xfrm flipH="1">
            <a:off x="8990963" y="1019628"/>
            <a:ext cx="12600" cy="4114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54"/>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8" name="Google Shape;1698;p54"/>
          <p:cNvGrpSpPr/>
          <p:nvPr/>
        </p:nvGrpSpPr>
        <p:grpSpPr>
          <a:xfrm>
            <a:off x="-36350" y="-46025"/>
            <a:ext cx="9255600" cy="441900"/>
            <a:chOff x="-36350" y="-46025"/>
            <a:chExt cx="9255600" cy="441900"/>
          </a:xfrm>
        </p:grpSpPr>
        <p:sp>
          <p:nvSpPr>
            <p:cNvPr id="1699" name="Google Shape;1699;p54"/>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4"/>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4"/>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2" name="Google Shape;1702;p54"/>
            <p:cNvGrpSpPr/>
            <p:nvPr/>
          </p:nvGrpSpPr>
          <p:grpSpPr>
            <a:xfrm>
              <a:off x="915550" y="40975"/>
              <a:ext cx="360900" cy="268025"/>
              <a:chOff x="763150" y="40975"/>
              <a:chExt cx="360900" cy="268025"/>
            </a:xfrm>
          </p:grpSpPr>
          <p:sp>
            <p:nvSpPr>
              <p:cNvPr id="1703" name="Google Shape;1703;p54"/>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4"/>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5" name="Google Shape;1705;p54"/>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www.caraway.com/careers</a:t>
              </a:r>
              <a:endParaRPr/>
            </a:p>
          </p:txBody>
        </p:sp>
        <p:sp>
          <p:nvSpPr>
            <p:cNvPr id="1706" name="Google Shape;1706;p54"/>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7" name="Google Shape;1707;p54"/>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708" name="Google Shape;1708;p54"/>
          <p:cNvGrpSpPr/>
          <p:nvPr/>
        </p:nvGrpSpPr>
        <p:grpSpPr>
          <a:xfrm>
            <a:off x="136900" y="483975"/>
            <a:ext cx="1380375" cy="415500"/>
            <a:chOff x="136900" y="483975"/>
            <a:chExt cx="1380375" cy="415500"/>
          </a:xfrm>
        </p:grpSpPr>
        <p:pic>
          <p:nvPicPr>
            <p:cNvPr id="1709" name="Google Shape;1709;p54"/>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710" name="Google Shape;1710;p54"/>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711" name="Google Shape;1711;p54"/>
          <p:cNvGrpSpPr/>
          <p:nvPr/>
        </p:nvGrpSpPr>
        <p:grpSpPr>
          <a:xfrm>
            <a:off x="3504776" y="438375"/>
            <a:ext cx="1547941" cy="524499"/>
            <a:chOff x="3149526" y="459325"/>
            <a:chExt cx="1547941" cy="524499"/>
          </a:xfrm>
        </p:grpSpPr>
        <p:sp>
          <p:nvSpPr>
            <p:cNvPr id="1712" name="Google Shape;1712;p54"/>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713" name="Google Shape;1713;p54"/>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714" name="Google Shape;1714;p54"/>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715" name="Google Shape;1715;p54"/>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716" name="Google Shape;1716;p54"/>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717" name="Google Shape;1717;p54"/>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1718" name="Google Shape;1718;p54"/>
          <p:cNvSpPr txBox="1"/>
          <p:nvPr/>
        </p:nvSpPr>
        <p:spPr>
          <a:xfrm>
            <a:off x="3318525" y="1151150"/>
            <a:ext cx="2112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latin typeface="Calibri"/>
                <a:ea typeface="Calibri"/>
                <a:cs typeface="Calibri"/>
                <a:sym typeface="Calibri"/>
              </a:rPr>
              <a:t>Careers</a:t>
            </a:r>
            <a:endParaRPr b="1" sz="4800">
              <a:latin typeface="Calibri"/>
              <a:ea typeface="Calibri"/>
              <a:cs typeface="Calibri"/>
              <a:sym typeface="Calibri"/>
            </a:endParaRPr>
          </a:p>
        </p:txBody>
      </p:sp>
      <p:sp>
        <p:nvSpPr>
          <p:cNvPr id="1719" name="Google Shape;1719;p54"/>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4"/>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4"/>
          <p:cNvSpPr txBox="1"/>
          <p:nvPr/>
        </p:nvSpPr>
        <p:spPr>
          <a:xfrm>
            <a:off x="1602700" y="2141750"/>
            <a:ext cx="5786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Calibri"/>
                <a:ea typeface="Calibri"/>
                <a:cs typeface="Calibri"/>
                <a:sym typeface="Calibri"/>
              </a:rPr>
              <a:t>   We’ love to have you as a part of the team! Unfortunately, </a:t>
            </a:r>
            <a:endParaRPr sz="1800">
              <a:latin typeface="Calibri"/>
              <a:ea typeface="Calibri"/>
              <a:cs typeface="Calibri"/>
              <a:sym typeface="Calibri"/>
            </a:endParaRPr>
          </a:p>
          <a:p>
            <a:pPr indent="0" lvl="0" marL="0" rtl="0" algn="l">
              <a:spcBef>
                <a:spcPts val="0"/>
              </a:spcBef>
              <a:spcAft>
                <a:spcPts val="0"/>
              </a:spcAft>
              <a:buNone/>
            </a:pPr>
            <a:r>
              <a:rPr lang="en" sz="1800">
                <a:latin typeface="Calibri"/>
                <a:ea typeface="Calibri"/>
                <a:cs typeface="Calibri"/>
                <a:sym typeface="Calibri"/>
              </a:rPr>
              <a:t>Caraway is not hiring at the moment. Check back in August, </a:t>
            </a:r>
            <a:endParaRPr sz="1800">
              <a:latin typeface="Calibri"/>
              <a:ea typeface="Calibri"/>
              <a:cs typeface="Calibri"/>
              <a:sym typeface="Calibri"/>
            </a:endParaRPr>
          </a:p>
          <a:p>
            <a:pPr indent="0" lvl="0" marL="0" rtl="0" algn="l">
              <a:spcBef>
                <a:spcPts val="0"/>
              </a:spcBef>
              <a:spcAft>
                <a:spcPts val="0"/>
              </a:spcAft>
              <a:buNone/>
            </a:pPr>
            <a:r>
              <a:rPr lang="en" sz="1800">
                <a:latin typeface="Calibri"/>
                <a:ea typeface="Calibri"/>
                <a:cs typeface="Calibri"/>
                <a:sym typeface="Calibri"/>
              </a:rPr>
              <a:t>                     as we’ll have more roles available then!</a:t>
            </a:r>
            <a:endParaRPr sz="1800">
              <a:latin typeface="Calibri"/>
              <a:ea typeface="Calibri"/>
              <a:cs typeface="Calibri"/>
              <a:sym typeface="Calibri"/>
            </a:endParaRPr>
          </a:p>
        </p:txBody>
      </p:sp>
      <p:sp>
        <p:nvSpPr>
          <p:cNvPr id="1722" name="Google Shape;1722;p54"/>
          <p:cNvSpPr txBox="1"/>
          <p:nvPr/>
        </p:nvSpPr>
        <p:spPr>
          <a:xfrm>
            <a:off x="3188250" y="3521225"/>
            <a:ext cx="23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Sign up for our newsletter!</a:t>
            </a:r>
            <a:endParaRPr>
              <a:latin typeface="Calibri"/>
              <a:ea typeface="Calibri"/>
              <a:cs typeface="Calibri"/>
              <a:sym typeface="Calibri"/>
            </a:endParaRPr>
          </a:p>
        </p:txBody>
      </p:sp>
      <p:sp>
        <p:nvSpPr>
          <p:cNvPr id="1723" name="Google Shape;1723;p54"/>
          <p:cNvSpPr/>
          <p:nvPr/>
        </p:nvSpPr>
        <p:spPr>
          <a:xfrm>
            <a:off x="2724675" y="3915375"/>
            <a:ext cx="2964000" cy="369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4"/>
          <p:cNvSpPr txBox="1"/>
          <p:nvPr/>
        </p:nvSpPr>
        <p:spPr>
          <a:xfrm>
            <a:off x="44850" y="4733100"/>
            <a:ext cx="27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accent1"/>
                </a:solidFill>
                <a:latin typeface="Calibri"/>
                <a:ea typeface="Calibri"/>
                <a:cs typeface="Calibri"/>
                <a:sym typeface="Calibri"/>
              </a:rPr>
              <a:t>Careers</a:t>
            </a:r>
            <a:r>
              <a:rPr lang="en">
                <a:solidFill>
                  <a:schemeClr val="accent1"/>
                </a:solidFill>
                <a:latin typeface="Calibri"/>
                <a:ea typeface="Calibri"/>
                <a:cs typeface="Calibri"/>
                <a:sym typeface="Calibri"/>
              </a:rPr>
              <a:t> </a:t>
            </a:r>
            <a:r>
              <a:rPr lang="en">
                <a:solidFill>
                  <a:schemeClr val="dk1"/>
                </a:solidFill>
                <a:latin typeface="Calibri"/>
                <a:ea typeface="Calibri"/>
                <a:cs typeface="Calibri"/>
                <a:sym typeface="Calibri"/>
              </a:rPr>
              <a:t>| </a:t>
            </a:r>
            <a:r>
              <a:rPr lang="en" u="sng">
                <a:solidFill>
                  <a:schemeClr val="accent1"/>
                </a:solidFill>
                <a:latin typeface="Calibri"/>
                <a:ea typeface="Calibri"/>
                <a:cs typeface="Calibri"/>
                <a:sym typeface="Calibri"/>
              </a:rPr>
              <a:t>FAQ</a:t>
            </a:r>
            <a:r>
              <a:rPr lang="en">
                <a:solidFill>
                  <a:schemeClr val="accent1"/>
                </a:solidFill>
                <a:latin typeface="Calibri"/>
                <a:ea typeface="Calibri"/>
                <a:cs typeface="Calibri"/>
                <a:sym typeface="Calibri"/>
              </a:rPr>
              <a:t> </a:t>
            </a:r>
            <a:r>
              <a:rPr lang="en">
                <a:solidFill>
                  <a:schemeClr val="dk1"/>
                </a:solidFill>
                <a:latin typeface="Calibri"/>
                <a:ea typeface="Calibri"/>
                <a:cs typeface="Calibri"/>
                <a:sym typeface="Calibri"/>
              </a:rPr>
              <a:t>| </a:t>
            </a:r>
            <a:r>
              <a:rPr lang="en" u="sng">
                <a:solidFill>
                  <a:schemeClr val="accent1"/>
                </a:solidFill>
                <a:latin typeface="Calibri"/>
                <a:ea typeface="Calibri"/>
                <a:cs typeface="Calibri"/>
                <a:sym typeface="Calibri"/>
              </a:rPr>
              <a:t>Contact Us</a:t>
            </a:r>
            <a:r>
              <a:rPr lang="en">
                <a:solidFill>
                  <a:schemeClr val="accent1"/>
                </a:solidFill>
                <a:latin typeface="Calibri"/>
                <a:ea typeface="Calibri"/>
                <a:cs typeface="Calibri"/>
                <a:sym typeface="Calibri"/>
              </a:rPr>
              <a:t> </a:t>
            </a:r>
            <a:r>
              <a:rPr lang="en">
                <a:solidFill>
                  <a:schemeClr val="dk1"/>
                </a:solidFill>
                <a:latin typeface="Calibri"/>
                <a:ea typeface="Calibri"/>
                <a:cs typeface="Calibri"/>
                <a:sym typeface="Calibri"/>
              </a:rPr>
              <a:t>| </a:t>
            </a:r>
            <a:r>
              <a:rPr lang="en" u="sng">
                <a:solidFill>
                  <a:schemeClr val="accent1"/>
                </a:solidFill>
                <a:latin typeface="Calibri"/>
                <a:ea typeface="Calibri"/>
                <a:cs typeface="Calibri"/>
                <a:sym typeface="Calibri"/>
              </a:rPr>
              <a:t>Press</a:t>
            </a: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p:txBody>
      </p:sp>
      <p:pic>
        <p:nvPicPr>
          <p:cNvPr id="1725" name="Google Shape;1725;p54"/>
          <p:cNvPicPr preferRelativeResize="0"/>
          <p:nvPr/>
        </p:nvPicPr>
        <p:blipFill>
          <a:blip r:embed="rId6">
            <a:alphaModFix/>
          </a:blip>
          <a:stretch>
            <a:fillRect/>
          </a:stretch>
        </p:blipFill>
        <p:spPr>
          <a:xfrm>
            <a:off x="3031375" y="4761750"/>
            <a:ext cx="284100" cy="284100"/>
          </a:xfrm>
          <a:prstGeom prst="rect">
            <a:avLst/>
          </a:prstGeom>
          <a:noFill/>
          <a:ln>
            <a:noFill/>
          </a:ln>
        </p:spPr>
      </p:pic>
      <p:pic>
        <p:nvPicPr>
          <p:cNvPr id="1726" name="Google Shape;1726;p54"/>
          <p:cNvPicPr preferRelativeResize="0"/>
          <p:nvPr/>
        </p:nvPicPr>
        <p:blipFill>
          <a:blip r:embed="rId7">
            <a:alphaModFix/>
          </a:blip>
          <a:stretch>
            <a:fillRect/>
          </a:stretch>
        </p:blipFill>
        <p:spPr>
          <a:xfrm>
            <a:off x="2684100" y="4783375"/>
            <a:ext cx="284100" cy="284100"/>
          </a:xfrm>
          <a:prstGeom prst="rect">
            <a:avLst/>
          </a:prstGeom>
          <a:noFill/>
          <a:ln>
            <a:noFill/>
          </a:ln>
        </p:spPr>
      </p:pic>
      <p:pic>
        <p:nvPicPr>
          <p:cNvPr id="1727" name="Google Shape;1727;p54"/>
          <p:cNvPicPr preferRelativeResize="0"/>
          <p:nvPr/>
        </p:nvPicPr>
        <p:blipFill>
          <a:blip r:embed="rId8">
            <a:alphaModFix/>
          </a:blip>
          <a:stretch>
            <a:fillRect/>
          </a:stretch>
        </p:blipFill>
        <p:spPr>
          <a:xfrm>
            <a:off x="3393550" y="4761596"/>
            <a:ext cx="284100" cy="284100"/>
          </a:xfrm>
          <a:prstGeom prst="rect">
            <a:avLst/>
          </a:prstGeom>
          <a:noFill/>
          <a:ln>
            <a:noFill/>
          </a:ln>
        </p:spPr>
      </p:pic>
      <p:grpSp>
        <p:nvGrpSpPr>
          <p:cNvPr id="1728" name="Google Shape;1728;p54"/>
          <p:cNvGrpSpPr/>
          <p:nvPr/>
        </p:nvGrpSpPr>
        <p:grpSpPr>
          <a:xfrm>
            <a:off x="-55800" y="4695375"/>
            <a:ext cx="9255600" cy="594900"/>
            <a:chOff x="-55800" y="4695375"/>
            <a:chExt cx="9255600" cy="594900"/>
          </a:xfrm>
        </p:grpSpPr>
        <p:sp>
          <p:nvSpPr>
            <p:cNvPr id="1729" name="Google Shape;1729;p54"/>
            <p:cNvSpPr/>
            <p:nvPr/>
          </p:nvSpPr>
          <p:spPr>
            <a:xfrm>
              <a:off x="-55800" y="46953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4"/>
            <p:cNvSpPr txBox="1"/>
            <p:nvPr/>
          </p:nvSpPr>
          <p:spPr>
            <a:xfrm>
              <a:off x="0" y="4785075"/>
              <a:ext cx="319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rgbClr val="0000FF"/>
                  </a:solidFill>
                  <a:latin typeface="Trebuchet MS"/>
                  <a:ea typeface="Trebuchet MS"/>
                  <a:cs typeface="Trebuchet MS"/>
                  <a:sym typeface="Trebuchet MS"/>
                </a:rPr>
                <a:t>Careers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FAQ</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Contact Us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Press</a:t>
              </a:r>
              <a:endParaRPr sz="1500" u="sng">
                <a:solidFill>
                  <a:srgbClr val="0000FF"/>
                </a:solidFill>
                <a:latin typeface="Trebuchet MS"/>
                <a:ea typeface="Trebuchet MS"/>
                <a:cs typeface="Trebuchet MS"/>
                <a:sym typeface="Trebuchet MS"/>
              </a:endParaRPr>
            </a:p>
          </p:txBody>
        </p:sp>
        <p:pic>
          <p:nvPicPr>
            <p:cNvPr id="1731" name="Google Shape;1731;p54"/>
            <p:cNvPicPr preferRelativeResize="0"/>
            <p:nvPr/>
          </p:nvPicPr>
          <p:blipFill>
            <a:blip r:embed="rId9">
              <a:alphaModFix/>
            </a:blip>
            <a:stretch>
              <a:fillRect/>
            </a:stretch>
          </p:blipFill>
          <p:spPr>
            <a:xfrm>
              <a:off x="3247850" y="4801350"/>
              <a:ext cx="382950" cy="382950"/>
            </a:xfrm>
            <a:prstGeom prst="rect">
              <a:avLst/>
            </a:prstGeom>
            <a:noFill/>
            <a:ln>
              <a:noFill/>
            </a:ln>
          </p:spPr>
        </p:pic>
        <p:pic>
          <p:nvPicPr>
            <p:cNvPr id="1732" name="Google Shape;1732;p54"/>
            <p:cNvPicPr preferRelativeResize="0"/>
            <p:nvPr/>
          </p:nvPicPr>
          <p:blipFill>
            <a:blip r:embed="rId10">
              <a:alphaModFix/>
            </a:blip>
            <a:stretch>
              <a:fillRect/>
            </a:stretch>
          </p:blipFill>
          <p:spPr>
            <a:xfrm>
              <a:off x="3708650" y="4801350"/>
              <a:ext cx="382950" cy="382950"/>
            </a:xfrm>
            <a:prstGeom prst="rect">
              <a:avLst/>
            </a:prstGeom>
            <a:noFill/>
            <a:ln>
              <a:noFill/>
            </a:ln>
          </p:spPr>
        </p:pic>
        <p:pic>
          <p:nvPicPr>
            <p:cNvPr id="1733" name="Google Shape;1733;p54"/>
            <p:cNvPicPr preferRelativeResize="0"/>
            <p:nvPr/>
          </p:nvPicPr>
          <p:blipFill>
            <a:blip r:embed="rId11">
              <a:alphaModFix/>
            </a:blip>
            <a:stretch>
              <a:fillRect/>
            </a:stretch>
          </p:blipFill>
          <p:spPr>
            <a:xfrm>
              <a:off x="4169450" y="4801350"/>
              <a:ext cx="382950" cy="382950"/>
            </a:xfrm>
            <a:prstGeom prst="rect">
              <a:avLst/>
            </a:prstGeom>
            <a:noFill/>
            <a:ln>
              <a:noFill/>
            </a:ln>
          </p:spPr>
        </p:pic>
      </p:grpSp>
      <p:sp>
        <p:nvSpPr>
          <p:cNvPr id="1734" name="Google Shape;1734;p54"/>
          <p:cNvSpPr/>
          <p:nvPr/>
        </p:nvSpPr>
        <p:spPr>
          <a:xfrm>
            <a:off x="9020375" y="41334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4"/>
          <p:cNvSpPr/>
          <p:nvPr/>
        </p:nvSpPr>
        <p:spPr>
          <a:xfrm>
            <a:off x="3805275" y="4347975"/>
            <a:ext cx="802800" cy="284100"/>
          </a:xfrm>
          <a:prstGeom prst="roundRect">
            <a:avLst>
              <a:gd fmla="val 16667" name="adj"/>
            </a:avLst>
          </a:prstGeom>
          <a:solidFill>
            <a:srgbClr val="BFC8A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 Submit</a:t>
            </a:r>
            <a:endParaRPr>
              <a:solidFill>
                <a:schemeClr val="dk1"/>
              </a:solidFill>
              <a:latin typeface="Calibri"/>
              <a:ea typeface="Calibri"/>
              <a:cs typeface="Calibri"/>
              <a:sym typeface="Calibri"/>
            </a:endParaRPr>
          </a:p>
        </p:txBody>
      </p:sp>
      <p:sp>
        <p:nvSpPr>
          <p:cNvPr id="1736" name="Google Shape;1736;p54"/>
          <p:cNvSpPr/>
          <p:nvPr/>
        </p:nvSpPr>
        <p:spPr>
          <a:xfrm rot="5400000">
            <a:off x="8990963" y="4561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7" name="Google Shape;1737;p54"/>
          <p:cNvCxnSpPr/>
          <p:nvPr/>
        </p:nvCxnSpPr>
        <p:spPr>
          <a:xfrm flipH="1">
            <a:off x="8990963" y="943428"/>
            <a:ext cx="12600" cy="3749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55"/>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3" name="Google Shape;1743;p55"/>
          <p:cNvGrpSpPr/>
          <p:nvPr/>
        </p:nvGrpSpPr>
        <p:grpSpPr>
          <a:xfrm>
            <a:off x="-36350" y="-46025"/>
            <a:ext cx="9255600" cy="441900"/>
            <a:chOff x="-36350" y="-46025"/>
            <a:chExt cx="9255600" cy="441900"/>
          </a:xfrm>
        </p:grpSpPr>
        <p:sp>
          <p:nvSpPr>
            <p:cNvPr id="1744" name="Google Shape;1744;p55"/>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5"/>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5"/>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7" name="Google Shape;1747;p55"/>
            <p:cNvGrpSpPr/>
            <p:nvPr/>
          </p:nvGrpSpPr>
          <p:grpSpPr>
            <a:xfrm>
              <a:off x="915550" y="40975"/>
              <a:ext cx="360900" cy="268025"/>
              <a:chOff x="763150" y="40975"/>
              <a:chExt cx="360900" cy="268025"/>
            </a:xfrm>
          </p:grpSpPr>
          <p:sp>
            <p:nvSpPr>
              <p:cNvPr id="1748" name="Google Shape;1748;p55"/>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5"/>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0" name="Google Shape;1750;p55"/>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www.caraway.com/press</a:t>
              </a:r>
              <a:endParaRPr/>
            </a:p>
          </p:txBody>
        </p:sp>
        <p:sp>
          <p:nvSpPr>
            <p:cNvPr id="1751" name="Google Shape;1751;p55"/>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2" name="Google Shape;1752;p55"/>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753" name="Google Shape;1753;p55"/>
          <p:cNvGrpSpPr/>
          <p:nvPr/>
        </p:nvGrpSpPr>
        <p:grpSpPr>
          <a:xfrm>
            <a:off x="136900" y="483975"/>
            <a:ext cx="1380375" cy="415500"/>
            <a:chOff x="136900" y="483975"/>
            <a:chExt cx="1380375" cy="415500"/>
          </a:xfrm>
        </p:grpSpPr>
        <p:pic>
          <p:nvPicPr>
            <p:cNvPr id="1754" name="Google Shape;1754;p55"/>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755" name="Google Shape;1755;p55"/>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756" name="Google Shape;1756;p55"/>
          <p:cNvGrpSpPr/>
          <p:nvPr/>
        </p:nvGrpSpPr>
        <p:grpSpPr>
          <a:xfrm>
            <a:off x="3798026" y="431075"/>
            <a:ext cx="1547941" cy="524499"/>
            <a:chOff x="3149526" y="459325"/>
            <a:chExt cx="1547941" cy="524499"/>
          </a:xfrm>
        </p:grpSpPr>
        <p:sp>
          <p:nvSpPr>
            <p:cNvPr id="1757" name="Google Shape;1757;p55"/>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758" name="Google Shape;1758;p55"/>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759" name="Google Shape;1759;p55"/>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760" name="Google Shape;1760;p55"/>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761" name="Google Shape;1761;p55"/>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762" name="Google Shape;1762;p55"/>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pic>
        <p:nvPicPr>
          <p:cNvPr id="1763" name="Google Shape;1763;p55"/>
          <p:cNvPicPr preferRelativeResize="0"/>
          <p:nvPr/>
        </p:nvPicPr>
        <p:blipFill>
          <a:blip r:embed="rId6">
            <a:alphaModFix/>
          </a:blip>
          <a:stretch>
            <a:fillRect/>
          </a:stretch>
        </p:blipFill>
        <p:spPr>
          <a:xfrm>
            <a:off x="2975313" y="1067738"/>
            <a:ext cx="2951774" cy="2951774"/>
          </a:xfrm>
          <a:prstGeom prst="rect">
            <a:avLst/>
          </a:prstGeom>
          <a:noFill/>
          <a:ln>
            <a:noFill/>
          </a:ln>
        </p:spPr>
      </p:pic>
      <p:sp>
        <p:nvSpPr>
          <p:cNvPr id="1764" name="Google Shape;1764;p55"/>
          <p:cNvSpPr txBox="1"/>
          <p:nvPr/>
        </p:nvSpPr>
        <p:spPr>
          <a:xfrm>
            <a:off x="2120488" y="4131675"/>
            <a:ext cx="46614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Trebuchet MS"/>
                <a:ea typeface="Trebuchet MS"/>
                <a:cs typeface="Trebuchet MS"/>
                <a:sym typeface="Trebuchet MS"/>
              </a:rPr>
              <a:t>Press Appearances</a:t>
            </a:r>
            <a:endParaRPr sz="3900">
              <a:solidFill>
                <a:srgbClr val="305252"/>
              </a:solidFill>
              <a:latin typeface="Trebuchet MS"/>
              <a:ea typeface="Trebuchet MS"/>
              <a:cs typeface="Trebuchet MS"/>
              <a:sym typeface="Trebuchet MS"/>
            </a:endParaRPr>
          </a:p>
        </p:txBody>
      </p:sp>
      <p:sp>
        <p:nvSpPr>
          <p:cNvPr id="1765" name="Google Shape;1765;p55"/>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5"/>
          <p:cNvSpPr/>
          <p:nvPr/>
        </p:nvSpPr>
        <p:spPr>
          <a:xfrm>
            <a:off x="9020375" y="11616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5"/>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68" name="Google Shape;1768;p55"/>
          <p:cNvCxnSpPr/>
          <p:nvPr/>
        </p:nvCxnSpPr>
        <p:spPr>
          <a:xfrm flipH="1">
            <a:off x="8990963" y="1019628"/>
            <a:ext cx="12600" cy="4114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56"/>
          <p:cNvSpPr/>
          <p:nvPr/>
        </p:nvSpPr>
        <p:spPr>
          <a:xfrm>
            <a:off x="68075" y="1782625"/>
            <a:ext cx="8985300" cy="17700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A28497"/>
              </a:highlight>
            </a:endParaRPr>
          </a:p>
        </p:txBody>
      </p:sp>
      <p:sp>
        <p:nvSpPr>
          <p:cNvPr id="1774" name="Google Shape;1774;p56"/>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5" name="Google Shape;1775;p56"/>
          <p:cNvGrpSpPr/>
          <p:nvPr/>
        </p:nvGrpSpPr>
        <p:grpSpPr>
          <a:xfrm>
            <a:off x="-36350" y="-46025"/>
            <a:ext cx="9255600" cy="441900"/>
            <a:chOff x="-36350" y="-46025"/>
            <a:chExt cx="9255600" cy="441900"/>
          </a:xfrm>
        </p:grpSpPr>
        <p:sp>
          <p:nvSpPr>
            <p:cNvPr id="1776" name="Google Shape;1776;p56"/>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6"/>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6"/>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56"/>
            <p:cNvGrpSpPr/>
            <p:nvPr/>
          </p:nvGrpSpPr>
          <p:grpSpPr>
            <a:xfrm>
              <a:off x="915550" y="40975"/>
              <a:ext cx="360900" cy="268025"/>
              <a:chOff x="763150" y="40975"/>
              <a:chExt cx="360900" cy="268025"/>
            </a:xfrm>
          </p:grpSpPr>
          <p:sp>
            <p:nvSpPr>
              <p:cNvPr id="1780" name="Google Shape;1780;p56"/>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6"/>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2" name="Google Shape;1782;p56"/>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www.caraway.com/press</a:t>
              </a:r>
              <a:endParaRPr/>
            </a:p>
          </p:txBody>
        </p:sp>
        <p:sp>
          <p:nvSpPr>
            <p:cNvPr id="1783" name="Google Shape;1783;p56"/>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4" name="Google Shape;1784;p56"/>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785" name="Google Shape;1785;p56"/>
          <p:cNvGrpSpPr/>
          <p:nvPr/>
        </p:nvGrpSpPr>
        <p:grpSpPr>
          <a:xfrm>
            <a:off x="136900" y="483975"/>
            <a:ext cx="1380375" cy="415500"/>
            <a:chOff x="136900" y="483975"/>
            <a:chExt cx="1380375" cy="415500"/>
          </a:xfrm>
        </p:grpSpPr>
        <p:pic>
          <p:nvPicPr>
            <p:cNvPr id="1786" name="Google Shape;1786;p56"/>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787" name="Google Shape;1787;p56"/>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788" name="Google Shape;1788;p56"/>
          <p:cNvGrpSpPr/>
          <p:nvPr/>
        </p:nvGrpSpPr>
        <p:grpSpPr>
          <a:xfrm>
            <a:off x="3798026" y="431075"/>
            <a:ext cx="1547941" cy="524499"/>
            <a:chOff x="3149526" y="459325"/>
            <a:chExt cx="1547941" cy="524499"/>
          </a:xfrm>
        </p:grpSpPr>
        <p:sp>
          <p:nvSpPr>
            <p:cNvPr id="1789" name="Google Shape;1789;p56"/>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790" name="Google Shape;1790;p56"/>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791" name="Google Shape;1791;p56"/>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792" name="Google Shape;1792;p56"/>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793" name="Google Shape;1793;p56"/>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794" name="Google Shape;1794;p56"/>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1795" name="Google Shape;1795;p56"/>
          <p:cNvSpPr txBox="1"/>
          <p:nvPr/>
        </p:nvSpPr>
        <p:spPr>
          <a:xfrm>
            <a:off x="2260738" y="1057625"/>
            <a:ext cx="46614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Trebuchet MS"/>
                <a:ea typeface="Trebuchet MS"/>
                <a:cs typeface="Trebuchet MS"/>
                <a:sym typeface="Trebuchet MS"/>
              </a:rPr>
              <a:t>Press Appearances</a:t>
            </a:r>
            <a:endParaRPr sz="3900">
              <a:solidFill>
                <a:srgbClr val="305252"/>
              </a:solidFill>
              <a:latin typeface="Trebuchet MS"/>
              <a:ea typeface="Trebuchet MS"/>
              <a:cs typeface="Trebuchet MS"/>
              <a:sym typeface="Trebuchet MS"/>
            </a:endParaRPr>
          </a:p>
        </p:txBody>
      </p:sp>
      <p:sp>
        <p:nvSpPr>
          <p:cNvPr id="1796" name="Google Shape;1796;p56"/>
          <p:cNvSpPr txBox="1"/>
          <p:nvPr/>
        </p:nvSpPr>
        <p:spPr>
          <a:xfrm>
            <a:off x="136895" y="1782625"/>
            <a:ext cx="2605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u="sng">
                <a:solidFill>
                  <a:srgbClr val="305252"/>
                </a:solidFill>
                <a:latin typeface="Trebuchet MS"/>
                <a:ea typeface="Trebuchet MS"/>
                <a:cs typeface="Trebuchet MS"/>
                <a:sym typeface="Trebuchet MS"/>
              </a:rPr>
              <a:t>Interviews &amp; Articles</a:t>
            </a:r>
            <a:endParaRPr sz="1900" u="sng">
              <a:solidFill>
                <a:srgbClr val="305252"/>
              </a:solidFill>
              <a:latin typeface="Trebuchet MS"/>
              <a:ea typeface="Trebuchet MS"/>
              <a:cs typeface="Trebuchet MS"/>
              <a:sym typeface="Trebuchet MS"/>
            </a:endParaRPr>
          </a:p>
        </p:txBody>
      </p:sp>
      <p:sp>
        <p:nvSpPr>
          <p:cNvPr id="1797" name="Google Shape;1797;p56"/>
          <p:cNvSpPr txBox="1"/>
          <p:nvPr/>
        </p:nvSpPr>
        <p:spPr>
          <a:xfrm>
            <a:off x="4869195" y="1782625"/>
            <a:ext cx="2605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u="sng">
                <a:solidFill>
                  <a:srgbClr val="305252"/>
                </a:solidFill>
                <a:latin typeface="Trebuchet MS"/>
                <a:ea typeface="Trebuchet MS"/>
                <a:cs typeface="Trebuchet MS"/>
                <a:sym typeface="Trebuchet MS"/>
              </a:rPr>
              <a:t>Write About Us!</a:t>
            </a:r>
            <a:endParaRPr sz="1900" u="sng">
              <a:solidFill>
                <a:srgbClr val="305252"/>
              </a:solidFill>
              <a:latin typeface="Trebuchet MS"/>
              <a:ea typeface="Trebuchet MS"/>
              <a:cs typeface="Trebuchet MS"/>
              <a:sym typeface="Trebuchet MS"/>
            </a:endParaRPr>
          </a:p>
        </p:txBody>
      </p:sp>
      <p:sp>
        <p:nvSpPr>
          <p:cNvPr id="1798" name="Google Shape;1798;p56"/>
          <p:cNvSpPr txBox="1"/>
          <p:nvPr/>
        </p:nvSpPr>
        <p:spPr>
          <a:xfrm>
            <a:off x="0" y="2310550"/>
            <a:ext cx="3798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Font typeface="Trebuchet MS"/>
              <a:buChar char="-"/>
            </a:pPr>
            <a:r>
              <a:rPr lang="en" u="sng">
                <a:solidFill>
                  <a:schemeClr val="accent1"/>
                </a:solidFill>
                <a:latin typeface="Trebuchet MS"/>
                <a:ea typeface="Trebuchet MS"/>
                <a:cs typeface="Trebuchet MS"/>
                <a:sym typeface="Trebuchet MS"/>
              </a:rPr>
              <a:t>Women’s+ Healthcare in Cision Article</a:t>
            </a:r>
            <a:endParaRPr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t/>
            </a:r>
            <a:endParaRPr/>
          </a:p>
        </p:txBody>
      </p:sp>
      <p:sp>
        <p:nvSpPr>
          <p:cNvPr id="1799" name="Google Shape;1799;p56"/>
          <p:cNvSpPr txBox="1"/>
          <p:nvPr/>
        </p:nvSpPr>
        <p:spPr>
          <a:xfrm>
            <a:off x="4939000" y="2310550"/>
            <a:ext cx="304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Reach out to inquire about interviews!</a:t>
            </a:r>
            <a:endParaRPr/>
          </a:p>
          <a:p>
            <a:pPr indent="0" lvl="0" marL="0" rtl="0" algn="l">
              <a:spcBef>
                <a:spcPts val="0"/>
              </a:spcBef>
              <a:spcAft>
                <a:spcPts val="0"/>
              </a:spcAft>
              <a:buNone/>
            </a:pPr>
            <a:r>
              <a:t/>
            </a:r>
            <a:endParaRPr/>
          </a:p>
        </p:txBody>
      </p:sp>
      <p:sp>
        <p:nvSpPr>
          <p:cNvPr id="1800" name="Google Shape;1800;p56"/>
          <p:cNvSpPr txBox="1"/>
          <p:nvPr/>
        </p:nvSpPr>
        <p:spPr>
          <a:xfrm>
            <a:off x="3003428" y="3552575"/>
            <a:ext cx="30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305252"/>
                </a:solidFill>
                <a:latin typeface="Trebuchet MS"/>
                <a:ea typeface="Trebuchet MS"/>
                <a:cs typeface="Trebuchet MS"/>
                <a:sym typeface="Trebuchet MS"/>
              </a:rPr>
              <a:t>Sign up for our newsletter!</a:t>
            </a:r>
            <a:endParaRPr>
              <a:solidFill>
                <a:srgbClr val="305252"/>
              </a:solidFill>
              <a:latin typeface="Trebuchet MS"/>
              <a:ea typeface="Trebuchet MS"/>
              <a:cs typeface="Trebuchet MS"/>
              <a:sym typeface="Trebuchet MS"/>
            </a:endParaRPr>
          </a:p>
        </p:txBody>
      </p:sp>
      <p:sp>
        <p:nvSpPr>
          <p:cNvPr id="1801" name="Google Shape;1801;p56"/>
          <p:cNvSpPr/>
          <p:nvPr/>
        </p:nvSpPr>
        <p:spPr>
          <a:xfrm>
            <a:off x="3191075" y="3922438"/>
            <a:ext cx="27102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rPr>
              <a:t>email</a:t>
            </a:r>
            <a:endParaRPr>
              <a:solidFill>
                <a:srgbClr val="999999"/>
              </a:solidFill>
            </a:endParaRPr>
          </a:p>
        </p:txBody>
      </p:sp>
      <p:grpSp>
        <p:nvGrpSpPr>
          <p:cNvPr id="1802" name="Google Shape;1802;p56"/>
          <p:cNvGrpSpPr/>
          <p:nvPr/>
        </p:nvGrpSpPr>
        <p:grpSpPr>
          <a:xfrm>
            <a:off x="-55800" y="4695375"/>
            <a:ext cx="9255600" cy="594900"/>
            <a:chOff x="-55800" y="4695375"/>
            <a:chExt cx="9255600" cy="594900"/>
          </a:xfrm>
        </p:grpSpPr>
        <p:sp>
          <p:nvSpPr>
            <p:cNvPr id="1803" name="Google Shape;1803;p56"/>
            <p:cNvSpPr/>
            <p:nvPr/>
          </p:nvSpPr>
          <p:spPr>
            <a:xfrm>
              <a:off x="-55800" y="46953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6"/>
            <p:cNvSpPr txBox="1"/>
            <p:nvPr/>
          </p:nvSpPr>
          <p:spPr>
            <a:xfrm>
              <a:off x="0" y="4785075"/>
              <a:ext cx="319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rgbClr val="0000FF"/>
                  </a:solidFill>
                  <a:latin typeface="Trebuchet MS"/>
                  <a:ea typeface="Trebuchet MS"/>
                  <a:cs typeface="Trebuchet MS"/>
                  <a:sym typeface="Trebuchet MS"/>
                </a:rPr>
                <a:t>Careers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FAQ</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Contact Us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Press</a:t>
              </a:r>
              <a:endParaRPr sz="1500" u="sng">
                <a:solidFill>
                  <a:srgbClr val="0000FF"/>
                </a:solidFill>
                <a:latin typeface="Trebuchet MS"/>
                <a:ea typeface="Trebuchet MS"/>
                <a:cs typeface="Trebuchet MS"/>
                <a:sym typeface="Trebuchet MS"/>
              </a:endParaRPr>
            </a:p>
          </p:txBody>
        </p:sp>
        <p:pic>
          <p:nvPicPr>
            <p:cNvPr id="1805" name="Google Shape;1805;p56"/>
            <p:cNvPicPr preferRelativeResize="0"/>
            <p:nvPr/>
          </p:nvPicPr>
          <p:blipFill>
            <a:blip r:embed="rId6">
              <a:alphaModFix/>
            </a:blip>
            <a:stretch>
              <a:fillRect/>
            </a:stretch>
          </p:blipFill>
          <p:spPr>
            <a:xfrm>
              <a:off x="3247850" y="4801350"/>
              <a:ext cx="382950" cy="382950"/>
            </a:xfrm>
            <a:prstGeom prst="rect">
              <a:avLst/>
            </a:prstGeom>
            <a:noFill/>
            <a:ln>
              <a:noFill/>
            </a:ln>
          </p:spPr>
        </p:pic>
        <p:pic>
          <p:nvPicPr>
            <p:cNvPr id="1806" name="Google Shape;1806;p56"/>
            <p:cNvPicPr preferRelativeResize="0"/>
            <p:nvPr/>
          </p:nvPicPr>
          <p:blipFill>
            <a:blip r:embed="rId7">
              <a:alphaModFix/>
            </a:blip>
            <a:stretch>
              <a:fillRect/>
            </a:stretch>
          </p:blipFill>
          <p:spPr>
            <a:xfrm>
              <a:off x="3708650" y="4801350"/>
              <a:ext cx="382950" cy="382950"/>
            </a:xfrm>
            <a:prstGeom prst="rect">
              <a:avLst/>
            </a:prstGeom>
            <a:noFill/>
            <a:ln>
              <a:noFill/>
            </a:ln>
          </p:spPr>
        </p:pic>
        <p:pic>
          <p:nvPicPr>
            <p:cNvPr id="1807" name="Google Shape;1807;p56"/>
            <p:cNvPicPr preferRelativeResize="0"/>
            <p:nvPr/>
          </p:nvPicPr>
          <p:blipFill>
            <a:blip r:embed="rId8">
              <a:alphaModFix/>
            </a:blip>
            <a:stretch>
              <a:fillRect/>
            </a:stretch>
          </p:blipFill>
          <p:spPr>
            <a:xfrm>
              <a:off x="4169450" y="4801350"/>
              <a:ext cx="382950" cy="382950"/>
            </a:xfrm>
            <a:prstGeom prst="rect">
              <a:avLst/>
            </a:prstGeom>
            <a:noFill/>
            <a:ln>
              <a:noFill/>
            </a:ln>
          </p:spPr>
        </p:pic>
      </p:grpSp>
      <p:sp>
        <p:nvSpPr>
          <p:cNvPr id="1808" name="Google Shape;1808;p56"/>
          <p:cNvSpPr/>
          <p:nvPr/>
        </p:nvSpPr>
        <p:spPr>
          <a:xfrm>
            <a:off x="4021475" y="4239250"/>
            <a:ext cx="1049400" cy="3132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05252"/>
                </a:solidFill>
              </a:rPr>
              <a:t>Submit</a:t>
            </a:r>
            <a:endParaRPr b="1" sz="1200">
              <a:solidFill>
                <a:srgbClr val="305252"/>
              </a:solidFill>
            </a:endParaRPr>
          </a:p>
        </p:txBody>
      </p:sp>
      <p:sp>
        <p:nvSpPr>
          <p:cNvPr id="1809" name="Google Shape;1809;p56"/>
          <p:cNvSpPr/>
          <p:nvPr/>
        </p:nvSpPr>
        <p:spPr>
          <a:xfrm>
            <a:off x="5468150" y="3068950"/>
            <a:ext cx="1098300" cy="400200"/>
          </a:xfrm>
          <a:prstGeom prst="roundRect">
            <a:avLst>
              <a:gd fmla="val 16667" name="adj"/>
            </a:avLst>
          </a:prstGeom>
          <a:solidFill>
            <a:srgbClr val="79BEEE"/>
          </a:solidFill>
          <a:ln cap="flat" cmpd="sng" w="9525">
            <a:solidFill>
              <a:srgbClr val="79B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9BEEE"/>
              </a:solidFill>
            </a:endParaRPr>
          </a:p>
        </p:txBody>
      </p:sp>
      <p:sp>
        <p:nvSpPr>
          <p:cNvPr id="1810" name="Google Shape;1810;p56"/>
          <p:cNvSpPr txBox="1"/>
          <p:nvPr/>
        </p:nvSpPr>
        <p:spPr>
          <a:xfrm>
            <a:off x="5468150" y="3068950"/>
            <a:ext cx="12993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latin typeface="Figtree"/>
                <a:ea typeface="Figtree"/>
                <a:cs typeface="Figtree"/>
                <a:sym typeface="Figtree"/>
              </a:rPr>
              <a:t>Contact Us</a:t>
            </a:r>
            <a:endParaRPr b="1">
              <a:latin typeface="Figtree"/>
              <a:ea typeface="Figtree"/>
              <a:cs typeface="Figtree"/>
              <a:sym typeface="Figtree"/>
            </a:endParaRPr>
          </a:p>
        </p:txBody>
      </p:sp>
      <p:cxnSp>
        <p:nvCxnSpPr>
          <p:cNvPr id="1811" name="Google Shape;1811;p56"/>
          <p:cNvCxnSpPr/>
          <p:nvPr/>
        </p:nvCxnSpPr>
        <p:spPr>
          <a:xfrm flipH="1">
            <a:off x="8992763" y="990778"/>
            <a:ext cx="10800" cy="3749100"/>
          </a:xfrm>
          <a:prstGeom prst="straightConnector1">
            <a:avLst/>
          </a:prstGeom>
          <a:noFill/>
          <a:ln cap="flat" cmpd="sng" w="19050">
            <a:solidFill>
              <a:schemeClr val="dk2"/>
            </a:solidFill>
            <a:prstDash val="solid"/>
            <a:round/>
            <a:headEnd len="med" w="med" type="none"/>
            <a:tailEnd len="med" w="med" type="none"/>
          </a:ln>
        </p:spPr>
      </p:cxnSp>
      <p:sp>
        <p:nvSpPr>
          <p:cNvPr id="1812" name="Google Shape;1812;p56"/>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6"/>
          <p:cNvSpPr/>
          <p:nvPr/>
        </p:nvSpPr>
        <p:spPr>
          <a:xfrm>
            <a:off x="9020375" y="4285850"/>
            <a:ext cx="123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6"/>
          <p:cNvSpPr/>
          <p:nvPr/>
        </p:nvSpPr>
        <p:spPr>
          <a:xfrm rot="5400000">
            <a:off x="8992763" y="46255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sp>
        <p:nvSpPr>
          <p:cNvPr id="1819" name="Google Shape;1819;p57"/>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0" name="Google Shape;1820;p57"/>
          <p:cNvGrpSpPr/>
          <p:nvPr/>
        </p:nvGrpSpPr>
        <p:grpSpPr>
          <a:xfrm>
            <a:off x="-36350" y="-46025"/>
            <a:ext cx="9255600" cy="441900"/>
            <a:chOff x="-36350" y="-46025"/>
            <a:chExt cx="9255600" cy="441900"/>
          </a:xfrm>
        </p:grpSpPr>
        <p:sp>
          <p:nvSpPr>
            <p:cNvPr id="1821" name="Google Shape;1821;p57"/>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7"/>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7"/>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4" name="Google Shape;1824;p57"/>
            <p:cNvGrpSpPr/>
            <p:nvPr/>
          </p:nvGrpSpPr>
          <p:grpSpPr>
            <a:xfrm>
              <a:off x="915550" y="40975"/>
              <a:ext cx="360900" cy="268025"/>
              <a:chOff x="763150" y="40975"/>
              <a:chExt cx="360900" cy="268025"/>
            </a:xfrm>
          </p:grpSpPr>
          <p:sp>
            <p:nvSpPr>
              <p:cNvPr id="1825" name="Google Shape;1825;p57"/>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7"/>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7" name="Google Shape;1827;p57"/>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www.caraway.com/cisionarticle</a:t>
              </a:r>
              <a:endParaRPr/>
            </a:p>
          </p:txBody>
        </p:sp>
        <p:sp>
          <p:nvSpPr>
            <p:cNvPr id="1828" name="Google Shape;1828;p57"/>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9" name="Google Shape;1829;p57"/>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830" name="Google Shape;1830;p57"/>
          <p:cNvGrpSpPr/>
          <p:nvPr/>
        </p:nvGrpSpPr>
        <p:grpSpPr>
          <a:xfrm>
            <a:off x="136900" y="483975"/>
            <a:ext cx="1380375" cy="415500"/>
            <a:chOff x="136900" y="483975"/>
            <a:chExt cx="1380375" cy="415500"/>
          </a:xfrm>
        </p:grpSpPr>
        <p:pic>
          <p:nvPicPr>
            <p:cNvPr id="1831" name="Google Shape;1831;p57"/>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832" name="Google Shape;1832;p57"/>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833" name="Google Shape;1833;p57"/>
          <p:cNvGrpSpPr/>
          <p:nvPr/>
        </p:nvGrpSpPr>
        <p:grpSpPr>
          <a:xfrm>
            <a:off x="3798026" y="431075"/>
            <a:ext cx="1547941" cy="524499"/>
            <a:chOff x="3149526" y="459325"/>
            <a:chExt cx="1547941" cy="524499"/>
          </a:xfrm>
        </p:grpSpPr>
        <p:sp>
          <p:nvSpPr>
            <p:cNvPr id="1834" name="Google Shape;1834;p57"/>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835" name="Google Shape;1835;p57"/>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836" name="Google Shape;1836;p57"/>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837" name="Google Shape;1837;p57"/>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838" name="Google Shape;1838;p57"/>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839" name="Google Shape;1839;p57"/>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pic>
        <p:nvPicPr>
          <p:cNvPr id="1840" name="Google Shape;1840;p57"/>
          <p:cNvPicPr preferRelativeResize="0"/>
          <p:nvPr/>
        </p:nvPicPr>
        <p:blipFill>
          <a:blip r:embed="rId6">
            <a:alphaModFix/>
          </a:blip>
          <a:stretch>
            <a:fillRect/>
          </a:stretch>
        </p:blipFill>
        <p:spPr>
          <a:xfrm>
            <a:off x="2975313" y="1067738"/>
            <a:ext cx="2951774" cy="2951774"/>
          </a:xfrm>
          <a:prstGeom prst="rect">
            <a:avLst/>
          </a:prstGeom>
          <a:noFill/>
          <a:ln>
            <a:noFill/>
          </a:ln>
        </p:spPr>
      </p:pic>
      <p:sp>
        <p:nvSpPr>
          <p:cNvPr id="1841" name="Google Shape;1841;p57"/>
          <p:cNvSpPr txBox="1"/>
          <p:nvPr/>
        </p:nvSpPr>
        <p:spPr>
          <a:xfrm>
            <a:off x="136898" y="4245125"/>
            <a:ext cx="9011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rgbClr val="305252"/>
                </a:solidFill>
                <a:latin typeface="Trebuchet MS"/>
                <a:ea typeface="Trebuchet MS"/>
                <a:cs typeface="Trebuchet MS"/>
                <a:sym typeface="Trebuchet MS"/>
              </a:rPr>
              <a:t>Women’s+ Healthcare in Cision Article</a:t>
            </a:r>
            <a:endParaRPr sz="3300">
              <a:solidFill>
                <a:srgbClr val="305252"/>
              </a:solidFill>
              <a:latin typeface="Trebuchet MS"/>
              <a:ea typeface="Trebuchet MS"/>
              <a:cs typeface="Trebuchet MS"/>
              <a:sym typeface="Trebuchet MS"/>
            </a:endParaRPr>
          </a:p>
        </p:txBody>
      </p:sp>
      <p:sp>
        <p:nvSpPr>
          <p:cNvPr id="1842" name="Google Shape;1842;p57"/>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7"/>
          <p:cNvSpPr/>
          <p:nvPr/>
        </p:nvSpPr>
        <p:spPr>
          <a:xfrm>
            <a:off x="9020375" y="11616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7"/>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5" name="Google Shape;1845;p57"/>
          <p:cNvCxnSpPr/>
          <p:nvPr/>
        </p:nvCxnSpPr>
        <p:spPr>
          <a:xfrm flipH="1">
            <a:off x="8990963" y="1019628"/>
            <a:ext cx="12600" cy="4114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58"/>
          <p:cNvSpPr/>
          <p:nvPr/>
        </p:nvSpPr>
        <p:spPr>
          <a:xfrm>
            <a:off x="68075" y="1055075"/>
            <a:ext cx="8985300" cy="40887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A28497"/>
              </a:highlight>
            </a:endParaRPr>
          </a:p>
        </p:txBody>
      </p:sp>
      <p:sp>
        <p:nvSpPr>
          <p:cNvPr id="1851" name="Google Shape;1851;p58"/>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2" name="Google Shape;1852;p58"/>
          <p:cNvGrpSpPr/>
          <p:nvPr/>
        </p:nvGrpSpPr>
        <p:grpSpPr>
          <a:xfrm>
            <a:off x="-36350" y="-46025"/>
            <a:ext cx="9255600" cy="441900"/>
            <a:chOff x="-36350" y="-46025"/>
            <a:chExt cx="9255600" cy="441900"/>
          </a:xfrm>
        </p:grpSpPr>
        <p:sp>
          <p:nvSpPr>
            <p:cNvPr id="1853" name="Google Shape;1853;p58"/>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8"/>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8"/>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6" name="Google Shape;1856;p58"/>
            <p:cNvGrpSpPr/>
            <p:nvPr/>
          </p:nvGrpSpPr>
          <p:grpSpPr>
            <a:xfrm>
              <a:off x="915550" y="40975"/>
              <a:ext cx="360900" cy="268025"/>
              <a:chOff x="763150" y="40975"/>
              <a:chExt cx="360900" cy="268025"/>
            </a:xfrm>
          </p:grpSpPr>
          <p:sp>
            <p:nvSpPr>
              <p:cNvPr id="1857" name="Google Shape;1857;p58"/>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8"/>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9" name="Google Shape;1859;p58"/>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www.caraway.com/article</a:t>
              </a:r>
              <a:endParaRPr/>
            </a:p>
          </p:txBody>
        </p:sp>
        <p:sp>
          <p:nvSpPr>
            <p:cNvPr id="1860" name="Google Shape;1860;p58"/>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1" name="Google Shape;1861;p58"/>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862" name="Google Shape;1862;p58"/>
          <p:cNvGrpSpPr/>
          <p:nvPr/>
        </p:nvGrpSpPr>
        <p:grpSpPr>
          <a:xfrm>
            <a:off x="136900" y="483975"/>
            <a:ext cx="1380375" cy="415500"/>
            <a:chOff x="136900" y="483975"/>
            <a:chExt cx="1380375" cy="415500"/>
          </a:xfrm>
        </p:grpSpPr>
        <p:pic>
          <p:nvPicPr>
            <p:cNvPr id="1863" name="Google Shape;1863;p58"/>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864" name="Google Shape;1864;p58"/>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865" name="Google Shape;1865;p58"/>
          <p:cNvGrpSpPr/>
          <p:nvPr/>
        </p:nvGrpSpPr>
        <p:grpSpPr>
          <a:xfrm>
            <a:off x="3798026" y="431075"/>
            <a:ext cx="1547941" cy="524499"/>
            <a:chOff x="3149526" y="459325"/>
            <a:chExt cx="1547941" cy="524499"/>
          </a:xfrm>
        </p:grpSpPr>
        <p:sp>
          <p:nvSpPr>
            <p:cNvPr id="1866" name="Google Shape;1866;p58"/>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867" name="Google Shape;1867;p58"/>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868" name="Google Shape;1868;p58"/>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869" name="Google Shape;1869;p58"/>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870" name="Google Shape;1870;p58"/>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871" name="Google Shape;1871;p58"/>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1872" name="Google Shape;1872;p58"/>
          <p:cNvSpPr txBox="1"/>
          <p:nvPr/>
        </p:nvSpPr>
        <p:spPr>
          <a:xfrm>
            <a:off x="271250" y="1125150"/>
            <a:ext cx="8872800" cy="4027500"/>
          </a:xfrm>
          <a:prstGeom prst="rect">
            <a:avLst/>
          </a:prstGeom>
          <a:noFill/>
          <a:ln>
            <a:noFill/>
          </a:ln>
        </p:spPr>
        <p:txBody>
          <a:bodyPr anchorCtr="0" anchor="t" bIns="91425" lIns="91425" spcFirstLastPara="1" rIns="91425" wrap="square" tIns="91425">
            <a:spAutoFit/>
          </a:bodyPr>
          <a:lstStyle/>
          <a:p>
            <a:pPr indent="0" lvl="0" marL="0" rtl="0" algn="l">
              <a:lnSpc>
                <a:spcPct val="180000"/>
              </a:lnSpc>
              <a:spcBef>
                <a:spcPts val="0"/>
              </a:spcBef>
              <a:spcAft>
                <a:spcPts val="0"/>
              </a:spcAft>
              <a:buNone/>
            </a:pPr>
            <a:r>
              <a:rPr lang="en" sz="1200">
                <a:solidFill>
                  <a:srgbClr val="373737"/>
                </a:solidFill>
                <a:latin typeface="Montserrat"/>
                <a:ea typeface="Montserrat"/>
                <a:cs typeface="Montserrat"/>
                <a:sym typeface="Montserrat"/>
              </a:rPr>
              <a:t>NEW YORK, July 26, 2022 /PRNewswire/ -- </a:t>
            </a:r>
            <a:r>
              <a:rPr lang="en" sz="1200">
                <a:solidFill>
                  <a:srgbClr val="00837E"/>
                </a:solidFill>
                <a:uFill>
                  <a:noFill/>
                </a:uFill>
                <a:latin typeface="Montserrat"/>
                <a:ea typeface="Montserrat"/>
                <a:cs typeface="Montserrat"/>
                <a:sym typeface="Montserrat"/>
                <a:hlinkClick r:id="rId6">
                  <a:extLst>
                    <a:ext uri="{A12FA001-AC4F-418D-AE19-62706E023703}">
                      <ahyp:hlinkClr val="tx"/>
                    </a:ext>
                  </a:extLst>
                </a:hlinkClick>
              </a:rPr>
              <a:t>Caraway</a:t>
            </a:r>
            <a:r>
              <a:rPr lang="en" sz="1200">
                <a:solidFill>
                  <a:srgbClr val="373737"/>
                </a:solidFill>
                <a:latin typeface="Montserrat"/>
                <a:ea typeface="Montserrat"/>
                <a:cs typeface="Montserrat"/>
                <a:sym typeface="Montserrat"/>
              </a:rPr>
              <a:t>, a women's+ digital healthcare company, emerged from stealth to take on the societal and medical imperative of caring for college students by providing integrated mental, reproductive and physical healthcare.  Today's </a:t>
            </a:r>
            <a:r>
              <a:rPr lang="en" sz="1200">
                <a:solidFill>
                  <a:srgbClr val="00837E"/>
                </a:solidFill>
                <a:uFill>
                  <a:noFill/>
                </a:uFill>
                <a:latin typeface="Montserrat"/>
                <a:ea typeface="Montserrat"/>
                <a:cs typeface="Montserrat"/>
                <a:sym typeface="Montserrat"/>
                <a:hlinkClick r:id="rId7">
                  <a:extLst>
                    <a:ext uri="{A12FA001-AC4F-418D-AE19-62706E023703}">
                      <ahyp:hlinkClr val="tx"/>
                    </a:ext>
                  </a:extLst>
                </a:hlinkClick>
              </a:rPr>
              <a:t>GenZers expect to receive healthcare on their own terms</a:t>
            </a:r>
            <a:r>
              <a:rPr lang="en" sz="1200">
                <a:solidFill>
                  <a:srgbClr val="373737"/>
                </a:solidFill>
                <a:latin typeface="Montserrat"/>
                <a:ea typeface="Montserrat"/>
                <a:cs typeface="Montserrat"/>
                <a:sym typeface="Montserrat"/>
              </a:rPr>
              <a:t> – an experience that is personalized, equitable and digitally accessible. Built with students for students, Caraway prioritizes the needs and concerns of college women+ during a key developmental-age window.  Caraway's virtual care services are delivered 24/7, so women+ can get the care they need when they need it, and are set to launch in the fall of 2022. </a:t>
            </a:r>
            <a:endParaRPr sz="1200">
              <a:solidFill>
                <a:srgbClr val="373737"/>
              </a:solidFill>
              <a:latin typeface="Montserrat"/>
              <a:ea typeface="Montserrat"/>
              <a:cs typeface="Montserrat"/>
              <a:sym typeface="Montserrat"/>
            </a:endParaRPr>
          </a:p>
          <a:p>
            <a:pPr indent="0" lvl="0" marL="0" rtl="0" algn="l">
              <a:lnSpc>
                <a:spcPct val="180000"/>
              </a:lnSpc>
              <a:spcBef>
                <a:spcPts val="2600"/>
              </a:spcBef>
              <a:spcAft>
                <a:spcPts val="2600"/>
              </a:spcAft>
              <a:buNone/>
            </a:pPr>
            <a:r>
              <a:rPr lang="en" sz="1200">
                <a:solidFill>
                  <a:srgbClr val="373737"/>
                </a:solidFill>
                <a:latin typeface="Montserrat"/>
                <a:ea typeface="Montserrat"/>
                <a:cs typeface="Montserrat"/>
                <a:sym typeface="Montserrat"/>
              </a:rPr>
              <a:t>A $10.5 million seed round was led by </a:t>
            </a:r>
            <a:r>
              <a:rPr lang="en" sz="1200">
                <a:solidFill>
                  <a:srgbClr val="373737"/>
                </a:solidFill>
                <a:latin typeface="Montserrat"/>
                <a:ea typeface="Montserrat"/>
                <a:cs typeface="Montserrat"/>
                <a:sym typeface="Montserrat"/>
              </a:rPr>
              <a:t>7wire Ventures</a:t>
            </a:r>
            <a:r>
              <a:rPr lang="en" sz="1200">
                <a:solidFill>
                  <a:srgbClr val="373737"/>
                </a:solidFill>
                <a:latin typeface="Montserrat"/>
                <a:ea typeface="Montserrat"/>
                <a:cs typeface="Montserrat"/>
                <a:sym typeface="Montserrat"/>
              </a:rPr>
              <a:t> and OMERS Ventures, with participation from </a:t>
            </a:r>
            <a:r>
              <a:rPr lang="en" sz="1200">
                <a:solidFill>
                  <a:srgbClr val="00837E"/>
                </a:solidFill>
                <a:uFill>
                  <a:noFill/>
                </a:uFill>
                <a:latin typeface="Montserrat"/>
                <a:ea typeface="Montserrat"/>
                <a:cs typeface="Montserrat"/>
                <a:sym typeface="Montserrat"/>
                <a:hlinkClick r:id="rId8">
                  <a:extLst>
                    <a:ext uri="{A12FA001-AC4F-418D-AE19-62706E023703}">
                      <ahyp:hlinkClr val="tx"/>
                    </a:ext>
                  </a:extLst>
                </a:hlinkClick>
              </a:rPr>
              <a:t>Hopelab Ventures</a:t>
            </a:r>
            <a:r>
              <a:rPr lang="en" sz="1200">
                <a:solidFill>
                  <a:srgbClr val="373737"/>
                </a:solidFill>
                <a:latin typeface="Montserrat"/>
                <a:ea typeface="Montserrat"/>
                <a:cs typeface="Montserrat"/>
                <a:sym typeface="Montserrat"/>
              </a:rPr>
              <a:t>, as well as notable angel investors.  The funding will be used to support the growing need for accessible, affordable and innovative healthcare solutions for women+ of all races, ethnicities, gender identities and sexual orientations.</a:t>
            </a:r>
            <a:endParaRPr/>
          </a:p>
        </p:txBody>
      </p:sp>
      <p:sp>
        <p:nvSpPr>
          <p:cNvPr id="1873" name="Google Shape;1873;p58"/>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8"/>
          <p:cNvSpPr/>
          <p:nvPr/>
        </p:nvSpPr>
        <p:spPr>
          <a:xfrm>
            <a:off x="9020375" y="27618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8"/>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6" name="Google Shape;1876;p58"/>
          <p:cNvCxnSpPr/>
          <p:nvPr/>
        </p:nvCxnSpPr>
        <p:spPr>
          <a:xfrm flipH="1">
            <a:off x="8990963" y="1019628"/>
            <a:ext cx="12600" cy="4114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p59"/>
          <p:cNvSpPr/>
          <p:nvPr/>
        </p:nvSpPr>
        <p:spPr>
          <a:xfrm>
            <a:off x="68075" y="1055075"/>
            <a:ext cx="8985300" cy="37893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A28497"/>
              </a:highlight>
            </a:endParaRPr>
          </a:p>
        </p:txBody>
      </p:sp>
      <p:sp>
        <p:nvSpPr>
          <p:cNvPr id="1882" name="Google Shape;1882;p59"/>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3" name="Google Shape;1883;p59"/>
          <p:cNvGrpSpPr/>
          <p:nvPr/>
        </p:nvGrpSpPr>
        <p:grpSpPr>
          <a:xfrm>
            <a:off x="-36350" y="-46025"/>
            <a:ext cx="9255600" cy="441900"/>
            <a:chOff x="-36350" y="-46025"/>
            <a:chExt cx="9255600" cy="441900"/>
          </a:xfrm>
        </p:grpSpPr>
        <p:sp>
          <p:nvSpPr>
            <p:cNvPr id="1884" name="Google Shape;1884;p59"/>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9"/>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9"/>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7" name="Google Shape;1887;p59"/>
            <p:cNvGrpSpPr/>
            <p:nvPr/>
          </p:nvGrpSpPr>
          <p:grpSpPr>
            <a:xfrm>
              <a:off x="915550" y="40975"/>
              <a:ext cx="360900" cy="268025"/>
              <a:chOff x="763150" y="40975"/>
              <a:chExt cx="360900" cy="268025"/>
            </a:xfrm>
          </p:grpSpPr>
          <p:sp>
            <p:nvSpPr>
              <p:cNvPr id="1888" name="Google Shape;1888;p59"/>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9"/>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0" name="Google Shape;1890;p59"/>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www.caraway.com/article</a:t>
              </a:r>
              <a:endParaRPr/>
            </a:p>
          </p:txBody>
        </p:sp>
        <p:sp>
          <p:nvSpPr>
            <p:cNvPr id="1891" name="Google Shape;1891;p59"/>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2" name="Google Shape;1892;p59"/>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893" name="Google Shape;1893;p59"/>
          <p:cNvGrpSpPr/>
          <p:nvPr/>
        </p:nvGrpSpPr>
        <p:grpSpPr>
          <a:xfrm>
            <a:off x="136900" y="483975"/>
            <a:ext cx="1380375" cy="415500"/>
            <a:chOff x="136900" y="483975"/>
            <a:chExt cx="1380375" cy="415500"/>
          </a:xfrm>
        </p:grpSpPr>
        <p:pic>
          <p:nvPicPr>
            <p:cNvPr id="1894" name="Google Shape;1894;p59"/>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895" name="Google Shape;1895;p59"/>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896" name="Google Shape;1896;p59"/>
          <p:cNvGrpSpPr/>
          <p:nvPr/>
        </p:nvGrpSpPr>
        <p:grpSpPr>
          <a:xfrm>
            <a:off x="3798026" y="431075"/>
            <a:ext cx="1547941" cy="524499"/>
            <a:chOff x="3149526" y="459325"/>
            <a:chExt cx="1547941" cy="524499"/>
          </a:xfrm>
        </p:grpSpPr>
        <p:sp>
          <p:nvSpPr>
            <p:cNvPr id="1897" name="Google Shape;1897;p59"/>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898" name="Google Shape;1898;p59"/>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899" name="Google Shape;1899;p59"/>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900" name="Google Shape;1900;p59"/>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901" name="Google Shape;1901;p59"/>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902" name="Google Shape;1902;p59"/>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1903" name="Google Shape;1903;p59"/>
          <p:cNvSpPr txBox="1"/>
          <p:nvPr/>
        </p:nvSpPr>
        <p:spPr>
          <a:xfrm>
            <a:off x="271250" y="1125150"/>
            <a:ext cx="8872800" cy="3437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 sz="1800">
                <a:solidFill>
                  <a:srgbClr val="373737"/>
                </a:solidFill>
                <a:latin typeface="Montserrat"/>
                <a:ea typeface="Montserrat"/>
                <a:cs typeface="Montserrat"/>
                <a:sym typeface="Montserrat"/>
              </a:rPr>
              <a:t>"Many college students are in crisis, and for women, getting the care they need is increasingly challenging.  It shouldn't be this way." </a:t>
            </a:r>
            <a:endParaRPr b="1" sz="1800">
              <a:solidFill>
                <a:srgbClr val="373737"/>
              </a:solidFill>
              <a:latin typeface="Montserrat"/>
              <a:ea typeface="Montserrat"/>
              <a:cs typeface="Montserrat"/>
              <a:sym typeface="Montserrat"/>
            </a:endParaRPr>
          </a:p>
          <a:p>
            <a:pPr indent="0" lvl="0" marL="0" rtl="0" algn="ctr">
              <a:lnSpc>
                <a:spcPct val="100000"/>
              </a:lnSpc>
              <a:spcBef>
                <a:spcPts val="2600"/>
              </a:spcBef>
              <a:spcAft>
                <a:spcPts val="0"/>
              </a:spcAft>
              <a:buNone/>
            </a:pPr>
            <a:r>
              <a:rPr lang="en" sz="1200">
                <a:solidFill>
                  <a:srgbClr val="373737"/>
                </a:solidFill>
                <a:latin typeface="Montserrat"/>
                <a:ea typeface="Montserrat"/>
                <a:cs typeface="Montserrat"/>
                <a:sym typeface="Montserrat"/>
              </a:rPr>
              <a:t>CEO and Co-founder Lori Evans Bernstein. </a:t>
            </a:r>
            <a:endParaRPr sz="1200">
              <a:solidFill>
                <a:srgbClr val="373737"/>
              </a:solidFill>
              <a:latin typeface="Montserrat"/>
              <a:ea typeface="Montserrat"/>
              <a:cs typeface="Montserrat"/>
              <a:sym typeface="Montserrat"/>
            </a:endParaRPr>
          </a:p>
          <a:p>
            <a:pPr indent="0" lvl="0" marL="0" rtl="0" algn="l">
              <a:lnSpc>
                <a:spcPct val="180000"/>
              </a:lnSpc>
              <a:spcBef>
                <a:spcPts val="2600"/>
              </a:spcBef>
              <a:spcAft>
                <a:spcPts val="2600"/>
              </a:spcAft>
              <a:buNone/>
            </a:pPr>
            <a:r>
              <a:rPr lang="en" sz="1200">
                <a:solidFill>
                  <a:srgbClr val="373737"/>
                </a:solidFill>
                <a:latin typeface="Montserrat"/>
                <a:ea typeface="Montserrat"/>
                <a:cs typeface="Montserrat"/>
                <a:sym typeface="Montserrat"/>
              </a:rPr>
              <a:t>On-campus college healthcare services do not meet the demand for the U.S. population of approximately 10 million college women+. The COVID-19 pandemic ushered in an endemic of depression and anxiety, and a frightening escalation in </a:t>
            </a:r>
            <a:r>
              <a:rPr lang="en" sz="1200">
                <a:solidFill>
                  <a:srgbClr val="00837E"/>
                </a:solidFill>
                <a:uFill>
                  <a:noFill/>
                </a:uFill>
                <a:latin typeface="Montserrat"/>
                <a:ea typeface="Montserrat"/>
                <a:cs typeface="Montserrat"/>
                <a:sym typeface="Montserrat"/>
                <a:hlinkClick r:id="rId6">
                  <a:extLst>
                    <a:ext uri="{A12FA001-AC4F-418D-AE19-62706E023703}">
                      <ahyp:hlinkClr val="tx"/>
                    </a:ext>
                  </a:extLst>
                </a:hlinkClick>
              </a:rPr>
              <a:t>suicide ideation, and suicide</a:t>
            </a:r>
            <a:r>
              <a:rPr lang="en" sz="1200">
                <a:solidFill>
                  <a:srgbClr val="373737"/>
                </a:solidFill>
                <a:latin typeface="Montserrat"/>
                <a:ea typeface="Montserrat"/>
                <a:cs typeface="Montserrat"/>
                <a:sym typeface="Montserrat"/>
              </a:rPr>
              <a:t>.  A 2021 </a:t>
            </a:r>
            <a:r>
              <a:rPr lang="en" sz="1200">
                <a:solidFill>
                  <a:srgbClr val="00837E"/>
                </a:solidFill>
                <a:uFill>
                  <a:noFill/>
                </a:uFill>
                <a:latin typeface="Montserrat"/>
                <a:ea typeface="Montserrat"/>
                <a:cs typeface="Montserrat"/>
                <a:sym typeface="Montserrat"/>
                <a:hlinkClick r:id="rId7">
                  <a:extLst>
                    <a:ext uri="{A12FA001-AC4F-418D-AE19-62706E023703}">
                      <ahyp:hlinkClr val="tx"/>
                    </a:ext>
                  </a:extLst>
                </a:hlinkClick>
              </a:rPr>
              <a:t>Healthy Minds Network study</a:t>
            </a:r>
            <a:r>
              <a:rPr lang="en" sz="1200">
                <a:solidFill>
                  <a:srgbClr val="373737"/>
                </a:solidFill>
                <a:latin typeface="Montserrat"/>
                <a:ea typeface="Montserrat"/>
                <a:cs typeface="Montserrat"/>
                <a:sym typeface="Montserrat"/>
              </a:rPr>
              <a:t> of college student mental health found that 34 percent of respondents had anxiety disorder and 41 percent reported depression.  For students who have considered dropping out, </a:t>
            </a:r>
            <a:r>
              <a:rPr lang="en" sz="1200">
                <a:solidFill>
                  <a:srgbClr val="00837E"/>
                </a:solidFill>
                <a:uFill>
                  <a:noFill/>
                </a:uFill>
                <a:latin typeface="Montserrat"/>
                <a:ea typeface="Montserrat"/>
                <a:cs typeface="Montserrat"/>
                <a:sym typeface="Montserrat"/>
                <a:hlinkClick r:id="rId8">
                  <a:extLst>
                    <a:ext uri="{A12FA001-AC4F-418D-AE19-62706E023703}">
                      <ahyp:hlinkClr val="tx"/>
                    </a:ext>
                  </a:extLst>
                </a:hlinkClick>
              </a:rPr>
              <a:t>a new report </a:t>
            </a:r>
            <a:r>
              <a:rPr lang="en" sz="1200">
                <a:solidFill>
                  <a:srgbClr val="373737"/>
                </a:solidFill>
                <a:latin typeface="Montserrat"/>
                <a:ea typeface="Montserrat"/>
                <a:cs typeface="Montserrat"/>
                <a:sym typeface="Montserrat"/>
              </a:rPr>
              <a:t>shows that 71% cited emotional stress as being a key factor.</a:t>
            </a:r>
            <a:endParaRPr/>
          </a:p>
        </p:txBody>
      </p:sp>
      <p:sp>
        <p:nvSpPr>
          <p:cNvPr id="1904" name="Google Shape;1904;p59"/>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9"/>
          <p:cNvSpPr/>
          <p:nvPr/>
        </p:nvSpPr>
        <p:spPr>
          <a:xfrm>
            <a:off x="9020375" y="45144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9"/>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7" name="Google Shape;1907;p59"/>
          <p:cNvCxnSpPr/>
          <p:nvPr/>
        </p:nvCxnSpPr>
        <p:spPr>
          <a:xfrm flipH="1">
            <a:off x="8990963" y="1019628"/>
            <a:ext cx="12600" cy="4114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60"/>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3" name="Google Shape;1913;p60"/>
          <p:cNvGrpSpPr/>
          <p:nvPr/>
        </p:nvGrpSpPr>
        <p:grpSpPr>
          <a:xfrm>
            <a:off x="-36350" y="-46025"/>
            <a:ext cx="9255600" cy="441900"/>
            <a:chOff x="-36350" y="-46025"/>
            <a:chExt cx="9255600" cy="441900"/>
          </a:xfrm>
        </p:grpSpPr>
        <p:sp>
          <p:nvSpPr>
            <p:cNvPr id="1914" name="Google Shape;1914;p60"/>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0"/>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0"/>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7" name="Google Shape;1917;p60"/>
            <p:cNvGrpSpPr/>
            <p:nvPr/>
          </p:nvGrpSpPr>
          <p:grpSpPr>
            <a:xfrm>
              <a:off x="915550" y="40975"/>
              <a:ext cx="360900" cy="268025"/>
              <a:chOff x="763150" y="40975"/>
              <a:chExt cx="360900" cy="268025"/>
            </a:xfrm>
          </p:grpSpPr>
          <p:sp>
            <p:nvSpPr>
              <p:cNvPr id="1918" name="Google Shape;1918;p60"/>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0"/>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0" name="Google Shape;1920;p60"/>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www.caraway.com/mentalhealth</a:t>
              </a:r>
              <a:endParaRPr/>
            </a:p>
          </p:txBody>
        </p:sp>
        <p:sp>
          <p:nvSpPr>
            <p:cNvPr id="1921" name="Google Shape;1921;p60"/>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2" name="Google Shape;1922;p60"/>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923" name="Google Shape;1923;p60"/>
          <p:cNvGrpSpPr/>
          <p:nvPr/>
        </p:nvGrpSpPr>
        <p:grpSpPr>
          <a:xfrm>
            <a:off x="136900" y="483975"/>
            <a:ext cx="1380375" cy="415500"/>
            <a:chOff x="136900" y="483975"/>
            <a:chExt cx="1380375" cy="415500"/>
          </a:xfrm>
        </p:grpSpPr>
        <p:pic>
          <p:nvPicPr>
            <p:cNvPr id="1924" name="Google Shape;1924;p60"/>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925" name="Google Shape;1925;p60"/>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926" name="Google Shape;1926;p60"/>
          <p:cNvGrpSpPr/>
          <p:nvPr/>
        </p:nvGrpSpPr>
        <p:grpSpPr>
          <a:xfrm>
            <a:off x="3798026" y="431075"/>
            <a:ext cx="1547941" cy="524499"/>
            <a:chOff x="3149526" y="459325"/>
            <a:chExt cx="1547941" cy="524499"/>
          </a:xfrm>
        </p:grpSpPr>
        <p:sp>
          <p:nvSpPr>
            <p:cNvPr id="1927" name="Google Shape;1927;p60"/>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928" name="Google Shape;1928;p60"/>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929" name="Google Shape;1929;p60"/>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930" name="Google Shape;1930;p60"/>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931" name="Google Shape;1931;p60"/>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932" name="Google Shape;1932;p60"/>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pic>
        <p:nvPicPr>
          <p:cNvPr id="1933" name="Google Shape;1933;p60"/>
          <p:cNvPicPr preferRelativeResize="0"/>
          <p:nvPr/>
        </p:nvPicPr>
        <p:blipFill>
          <a:blip r:embed="rId6">
            <a:alphaModFix/>
          </a:blip>
          <a:stretch>
            <a:fillRect/>
          </a:stretch>
        </p:blipFill>
        <p:spPr>
          <a:xfrm>
            <a:off x="2546175" y="1154525"/>
            <a:ext cx="4226724" cy="2658226"/>
          </a:xfrm>
          <a:prstGeom prst="rect">
            <a:avLst/>
          </a:prstGeom>
          <a:noFill/>
          <a:ln>
            <a:noFill/>
          </a:ln>
        </p:spPr>
      </p:pic>
      <p:sp>
        <p:nvSpPr>
          <p:cNvPr id="1934" name="Google Shape;1934;p60"/>
          <p:cNvSpPr txBox="1"/>
          <p:nvPr/>
        </p:nvSpPr>
        <p:spPr>
          <a:xfrm>
            <a:off x="479609" y="4200175"/>
            <a:ext cx="79611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Trebuchet MS"/>
                <a:ea typeface="Trebuchet MS"/>
                <a:cs typeface="Trebuchet MS"/>
                <a:sym typeface="Trebuchet MS"/>
              </a:rPr>
              <a:t>Mental Health</a:t>
            </a:r>
            <a:endParaRPr sz="3900">
              <a:solidFill>
                <a:srgbClr val="305252"/>
              </a:solidFill>
              <a:latin typeface="Trebuchet MS"/>
              <a:ea typeface="Trebuchet MS"/>
              <a:cs typeface="Trebuchet MS"/>
              <a:sym typeface="Trebuchet MS"/>
            </a:endParaRPr>
          </a:p>
        </p:txBody>
      </p:sp>
      <p:sp>
        <p:nvSpPr>
          <p:cNvPr id="1935" name="Google Shape;1935;p60"/>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0"/>
          <p:cNvSpPr/>
          <p:nvPr/>
        </p:nvSpPr>
        <p:spPr>
          <a:xfrm>
            <a:off x="9020375" y="11616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0"/>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8" name="Google Shape;1938;p60"/>
          <p:cNvCxnSpPr/>
          <p:nvPr/>
        </p:nvCxnSpPr>
        <p:spPr>
          <a:xfrm flipH="1">
            <a:off x="8990963" y="1019628"/>
            <a:ext cx="12600" cy="4114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61"/>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4" name="Google Shape;1944;p61"/>
          <p:cNvGrpSpPr/>
          <p:nvPr/>
        </p:nvGrpSpPr>
        <p:grpSpPr>
          <a:xfrm>
            <a:off x="-36350" y="-46025"/>
            <a:ext cx="9255600" cy="441900"/>
            <a:chOff x="-36350" y="-46025"/>
            <a:chExt cx="9255600" cy="441900"/>
          </a:xfrm>
        </p:grpSpPr>
        <p:sp>
          <p:nvSpPr>
            <p:cNvPr id="1945" name="Google Shape;1945;p61"/>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1"/>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1"/>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8" name="Google Shape;1948;p61"/>
            <p:cNvGrpSpPr/>
            <p:nvPr/>
          </p:nvGrpSpPr>
          <p:grpSpPr>
            <a:xfrm>
              <a:off x="915550" y="40975"/>
              <a:ext cx="360900" cy="268025"/>
              <a:chOff x="763150" y="40975"/>
              <a:chExt cx="360900" cy="268025"/>
            </a:xfrm>
          </p:grpSpPr>
          <p:sp>
            <p:nvSpPr>
              <p:cNvPr id="1949" name="Google Shape;1949;p61"/>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1"/>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1" name="Google Shape;1951;p61"/>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www.caraway.com/mentalhealth</a:t>
              </a:r>
              <a:endParaRPr/>
            </a:p>
          </p:txBody>
        </p:sp>
        <p:sp>
          <p:nvSpPr>
            <p:cNvPr id="1952" name="Google Shape;1952;p61"/>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3" name="Google Shape;1953;p61"/>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954" name="Google Shape;1954;p61"/>
          <p:cNvGrpSpPr/>
          <p:nvPr/>
        </p:nvGrpSpPr>
        <p:grpSpPr>
          <a:xfrm>
            <a:off x="136900" y="483975"/>
            <a:ext cx="1380375" cy="415500"/>
            <a:chOff x="136900" y="483975"/>
            <a:chExt cx="1380375" cy="415500"/>
          </a:xfrm>
        </p:grpSpPr>
        <p:pic>
          <p:nvPicPr>
            <p:cNvPr id="1955" name="Google Shape;1955;p61"/>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956" name="Google Shape;1956;p61"/>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957" name="Google Shape;1957;p61"/>
          <p:cNvGrpSpPr/>
          <p:nvPr/>
        </p:nvGrpSpPr>
        <p:grpSpPr>
          <a:xfrm>
            <a:off x="3798026" y="431075"/>
            <a:ext cx="1547941" cy="524499"/>
            <a:chOff x="3149526" y="459325"/>
            <a:chExt cx="1547941" cy="524499"/>
          </a:xfrm>
        </p:grpSpPr>
        <p:sp>
          <p:nvSpPr>
            <p:cNvPr id="1958" name="Google Shape;1958;p61"/>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959" name="Google Shape;1959;p61"/>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960" name="Google Shape;1960;p61"/>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961" name="Google Shape;1961;p61"/>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962" name="Google Shape;1962;p61"/>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1963" name="Google Shape;1963;p61"/>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1964" name="Google Shape;1964;p61"/>
          <p:cNvSpPr txBox="1"/>
          <p:nvPr/>
        </p:nvSpPr>
        <p:spPr>
          <a:xfrm>
            <a:off x="468259" y="1091675"/>
            <a:ext cx="79611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Trebuchet MS"/>
                <a:ea typeface="Trebuchet MS"/>
                <a:cs typeface="Trebuchet MS"/>
                <a:sym typeface="Trebuchet MS"/>
              </a:rPr>
              <a:t>Mental Health</a:t>
            </a:r>
            <a:endParaRPr sz="3900">
              <a:solidFill>
                <a:srgbClr val="305252"/>
              </a:solidFill>
              <a:latin typeface="Trebuchet MS"/>
              <a:ea typeface="Trebuchet MS"/>
              <a:cs typeface="Trebuchet MS"/>
              <a:sym typeface="Trebuchet MS"/>
            </a:endParaRPr>
          </a:p>
        </p:txBody>
      </p:sp>
      <p:sp>
        <p:nvSpPr>
          <p:cNvPr id="1965" name="Google Shape;1965;p61"/>
          <p:cNvSpPr/>
          <p:nvPr/>
        </p:nvSpPr>
        <p:spPr>
          <a:xfrm>
            <a:off x="79350" y="1977675"/>
            <a:ext cx="8985300" cy="30255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A28497"/>
              </a:highlight>
            </a:endParaRPr>
          </a:p>
        </p:txBody>
      </p:sp>
      <p:pic>
        <p:nvPicPr>
          <p:cNvPr id="1966" name="Google Shape;1966;p61"/>
          <p:cNvPicPr preferRelativeResize="0"/>
          <p:nvPr/>
        </p:nvPicPr>
        <p:blipFill>
          <a:blip r:embed="rId6">
            <a:alphaModFix/>
          </a:blip>
          <a:stretch>
            <a:fillRect/>
          </a:stretch>
        </p:blipFill>
        <p:spPr>
          <a:xfrm>
            <a:off x="3440263" y="2390200"/>
            <a:ext cx="2286000" cy="1463040"/>
          </a:xfrm>
          <a:prstGeom prst="rect">
            <a:avLst/>
          </a:prstGeom>
          <a:noFill/>
          <a:ln>
            <a:noFill/>
          </a:ln>
        </p:spPr>
      </p:pic>
      <p:sp>
        <p:nvSpPr>
          <p:cNvPr id="1967" name="Google Shape;1967;p61"/>
          <p:cNvSpPr txBox="1"/>
          <p:nvPr/>
        </p:nvSpPr>
        <p:spPr>
          <a:xfrm>
            <a:off x="656775" y="3853250"/>
            <a:ext cx="2366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What is mental health?</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what mental health is. </a:t>
            </a:r>
            <a:endParaRPr sz="1300">
              <a:solidFill>
                <a:schemeClr val="dk1"/>
              </a:solidFill>
              <a:latin typeface="Trebuchet MS"/>
              <a:ea typeface="Trebuchet MS"/>
              <a:cs typeface="Trebuchet MS"/>
              <a:sym typeface="Trebuchet MS"/>
            </a:endParaRPr>
          </a:p>
        </p:txBody>
      </p:sp>
      <p:pic>
        <p:nvPicPr>
          <p:cNvPr id="1968" name="Google Shape;1968;p61"/>
          <p:cNvPicPr preferRelativeResize="0"/>
          <p:nvPr/>
        </p:nvPicPr>
        <p:blipFill>
          <a:blip r:embed="rId7">
            <a:alphaModFix/>
          </a:blip>
          <a:stretch>
            <a:fillRect/>
          </a:stretch>
        </p:blipFill>
        <p:spPr>
          <a:xfrm>
            <a:off x="656775" y="2390200"/>
            <a:ext cx="2286000" cy="1463040"/>
          </a:xfrm>
          <a:prstGeom prst="rect">
            <a:avLst/>
          </a:prstGeom>
          <a:noFill/>
          <a:ln>
            <a:noFill/>
          </a:ln>
        </p:spPr>
      </p:pic>
      <p:pic>
        <p:nvPicPr>
          <p:cNvPr id="1969" name="Google Shape;1969;p61"/>
          <p:cNvPicPr preferRelativeResize="0"/>
          <p:nvPr/>
        </p:nvPicPr>
        <p:blipFill>
          <a:blip r:embed="rId8">
            <a:alphaModFix/>
          </a:blip>
          <a:stretch>
            <a:fillRect/>
          </a:stretch>
        </p:blipFill>
        <p:spPr>
          <a:xfrm>
            <a:off x="6143354" y="2390200"/>
            <a:ext cx="2286000" cy="1463039"/>
          </a:xfrm>
          <a:prstGeom prst="rect">
            <a:avLst/>
          </a:prstGeom>
          <a:noFill/>
          <a:ln>
            <a:noFill/>
          </a:ln>
        </p:spPr>
      </p:pic>
      <p:sp>
        <p:nvSpPr>
          <p:cNvPr id="1970" name="Google Shape;1970;p61"/>
          <p:cNvSpPr txBox="1"/>
          <p:nvPr/>
        </p:nvSpPr>
        <p:spPr>
          <a:xfrm>
            <a:off x="6143350" y="3853250"/>
            <a:ext cx="2366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Why mental health?</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the importance of mental wellness. </a:t>
            </a:r>
            <a:endParaRPr sz="1300">
              <a:solidFill>
                <a:schemeClr val="dk1"/>
              </a:solidFill>
              <a:latin typeface="Trebuchet MS"/>
              <a:ea typeface="Trebuchet MS"/>
              <a:cs typeface="Trebuchet MS"/>
              <a:sym typeface="Trebuchet MS"/>
            </a:endParaRPr>
          </a:p>
        </p:txBody>
      </p:sp>
      <p:sp>
        <p:nvSpPr>
          <p:cNvPr id="1971" name="Google Shape;1971;p61"/>
          <p:cNvSpPr txBox="1"/>
          <p:nvPr/>
        </p:nvSpPr>
        <p:spPr>
          <a:xfrm>
            <a:off x="3440275" y="3861375"/>
            <a:ext cx="2366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M</a:t>
            </a:r>
            <a:r>
              <a:rPr lang="en" sz="1300" u="sng">
                <a:solidFill>
                  <a:schemeClr val="accent1"/>
                </a:solidFill>
                <a:latin typeface="Trebuchet MS"/>
                <a:ea typeface="Trebuchet MS"/>
                <a:cs typeface="Trebuchet MS"/>
                <a:sym typeface="Trebuchet MS"/>
              </a:rPr>
              <a:t>ental </a:t>
            </a:r>
            <a:r>
              <a:rPr lang="en" sz="1300" u="sng">
                <a:solidFill>
                  <a:schemeClr val="accent1"/>
                </a:solidFill>
                <a:latin typeface="Trebuchet MS"/>
                <a:ea typeface="Trebuchet MS"/>
                <a:cs typeface="Trebuchet MS"/>
                <a:sym typeface="Trebuchet MS"/>
              </a:rPr>
              <a:t>wellbeing?</a:t>
            </a:r>
            <a:r>
              <a:rPr lang="en" sz="1300" u="sng">
                <a:solidFill>
                  <a:schemeClr val="accent1"/>
                </a:solidFill>
                <a:latin typeface="Trebuchet MS"/>
                <a:ea typeface="Trebuchet MS"/>
                <a:cs typeface="Trebuchet MS"/>
                <a:sym typeface="Trebuchet MS"/>
              </a:rPr>
              <a:t> </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what mental wellbeing includes.</a:t>
            </a:r>
            <a:endParaRPr sz="1300">
              <a:solidFill>
                <a:schemeClr val="dk1"/>
              </a:solidFill>
              <a:latin typeface="Trebuchet MS"/>
              <a:ea typeface="Trebuchet MS"/>
              <a:cs typeface="Trebuchet MS"/>
              <a:sym typeface="Trebuchet MS"/>
            </a:endParaRPr>
          </a:p>
        </p:txBody>
      </p:sp>
      <p:sp>
        <p:nvSpPr>
          <p:cNvPr id="1972" name="Google Shape;1972;p61"/>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1"/>
          <p:cNvSpPr/>
          <p:nvPr/>
        </p:nvSpPr>
        <p:spPr>
          <a:xfrm>
            <a:off x="9020375" y="24570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1"/>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5" name="Google Shape;1975;p61"/>
          <p:cNvCxnSpPr/>
          <p:nvPr/>
        </p:nvCxnSpPr>
        <p:spPr>
          <a:xfrm flipH="1">
            <a:off x="8990963" y="1019628"/>
            <a:ext cx="12600" cy="4114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7"/>
          <p:cNvSpPr txBox="1"/>
          <p:nvPr/>
        </p:nvSpPr>
        <p:spPr>
          <a:xfrm>
            <a:off x="5683766" y="0"/>
            <a:ext cx="2231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305252"/>
                </a:solidFill>
                <a:latin typeface="Trebuchet MS"/>
                <a:ea typeface="Trebuchet MS"/>
                <a:cs typeface="Trebuchet MS"/>
                <a:sym typeface="Trebuchet MS"/>
              </a:rPr>
              <a:t>Learn about Jaleesa!</a:t>
            </a:r>
            <a:endParaRPr sz="1500">
              <a:solidFill>
                <a:srgbClr val="305252"/>
              </a:solidFill>
              <a:latin typeface="Trebuchet MS"/>
              <a:ea typeface="Trebuchet MS"/>
              <a:cs typeface="Trebuchet MS"/>
              <a:sym typeface="Trebuchet MS"/>
            </a:endParaRPr>
          </a:p>
        </p:txBody>
      </p:sp>
      <p:sp>
        <p:nvSpPr>
          <p:cNvPr id="200" name="Google Shape;200;p17"/>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7"/>
          <p:cNvGrpSpPr/>
          <p:nvPr/>
        </p:nvGrpSpPr>
        <p:grpSpPr>
          <a:xfrm>
            <a:off x="-36350" y="-46025"/>
            <a:ext cx="9255600" cy="441900"/>
            <a:chOff x="-36350" y="-46025"/>
            <a:chExt cx="9255600" cy="441900"/>
          </a:xfrm>
        </p:grpSpPr>
        <p:sp>
          <p:nvSpPr>
            <p:cNvPr id="202" name="Google Shape;202;p17"/>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7"/>
            <p:cNvGrpSpPr/>
            <p:nvPr/>
          </p:nvGrpSpPr>
          <p:grpSpPr>
            <a:xfrm>
              <a:off x="915550" y="40975"/>
              <a:ext cx="360900" cy="268025"/>
              <a:chOff x="763150" y="40975"/>
              <a:chExt cx="360900" cy="268025"/>
            </a:xfrm>
          </p:grpSpPr>
          <p:sp>
            <p:nvSpPr>
              <p:cNvPr id="206" name="Google Shape;206;p17"/>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17"/>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www.caraway.com/newsletter</a:t>
              </a:r>
              <a:endParaRPr/>
            </a:p>
          </p:txBody>
        </p:sp>
        <p:sp>
          <p:nvSpPr>
            <p:cNvPr id="209" name="Google Shape;209;p17"/>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17"/>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211" name="Google Shape;211;p17"/>
          <p:cNvGrpSpPr/>
          <p:nvPr/>
        </p:nvGrpSpPr>
        <p:grpSpPr>
          <a:xfrm>
            <a:off x="136900" y="483975"/>
            <a:ext cx="1380375" cy="415500"/>
            <a:chOff x="136900" y="483975"/>
            <a:chExt cx="1380375" cy="415500"/>
          </a:xfrm>
        </p:grpSpPr>
        <p:pic>
          <p:nvPicPr>
            <p:cNvPr id="212" name="Google Shape;212;p17"/>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213" name="Google Shape;213;p17"/>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214" name="Google Shape;214;p17"/>
          <p:cNvGrpSpPr/>
          <p:nvPr/>
        </p:nvGrpSpPr>
        <p:grpSpPr>
          <a:xfrm>
            <a:off x="3798026" y="431075"/>
            <a:ext cx="1547941" cy="524499"/>
            <a:chOff x="3149526" y="459325"/>
            <a:chExt cx="1547941" cy="524499"/>
          </a:xfrm>
        </p:grpSpPr>
        <p:sp>
          <p:nvSpPr>
            <p:cNvPr id="215" name="Google Shape;215;p17"/>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216" name="Google Shape;216;p17"/>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217" name="Google Shape;217;p17"/>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218" name="Google Shape;218;p17"/>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219" name="Google Shape;219;p17"/>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220" name="Google Shape;220;p17"/>
          <p:cNvSpPr txBox="1"/>
          <p:nvPr/>
        </p:nvSpPr>
        <p:spPr>
          <a:xfrm>
            <a:off x="7116950" y="485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grpSp>
        <p:nvGrpSpPr>
          <p:cNvPr id="221" name="Google Shape;221;p17"/>
          <p:cNvGrpSpPr/>
          <p:nvPr/>
        </p:nvGrpSpPr>
        <p:grpSpPr>
          <a:xfrm>
            <a:off x="-55800" y="4695375"/>
            <a:ext cx="9255600" cy="594900"/>
            <a:chOff x="-55800" y="4695375"/>
            <a:chExt cx="9255600" cy="594900"/>
          </a:xfrm>
        </p:grpSpPr>
        <p:sp>
          <p:nvSpPr>
            <p:cNvPr id="222" name="Google Shape;222;p17"/>
            <p:cNvSpPr/>
            <p:nvPr/>
          </p:nvSpPr>
          <p:spPr>
            <a:xfrm>
              <a:off x="-55800" y="46953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txBox="1"/>
            <p:nvPr/>
          </p:nvSpPr>
          <p:spPr>
            <a:xfrm>
              <a:off x="0" y="4785075"/>
              <a:ext cx="319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rgbClr val="0000FF"/>
                  </a:solidFill>
                  <a:latin typeface="Trebuchet MS"/>
                  <a:ea typeface="Trebuchet MS"/>
                  <a:cs typeface="Trebuchet MS"/>
                  <a:sym typeface="Trebuchet MS"/>
                </a:rPr>
                <a:t>Careers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FAQ</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Contact Us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Press</a:t>
              </a:r>
              <a:endParaRPr sz="1500" u="sng">
                <a:solidFill>
                  <a:srgbClr val="0000FF"/>
                </a:solidFill>
                <a:latin typeface="Trebuchet MS"/>
                <a:ea typeface="Trebuchet MS"/>
                <a:cs typeface="Trebuchet MS"/>
                <a:sym typeface="Trebuchet MS"/>
              </a:endParaRPr>
            </a:p>
          </p:txBody>
        </p:sp>
        <p:pic>
          <p:nvPicPr>
            <p:cNvPr id="224" name="Google Shape;224;p17"/>
            <p:cNvPicPr preferRelativeResize="0"/>
            <p:nvPr/>
          </p:nvPicPr>
          <p:blipFill>
            <a:blip r:embed="rId6">
              <a:alphaModFix/>
            </a:blip>
            <a:stretch>
              <a:fillRect/>
            </a:stretch>
          </p:blipFill>
          <p:spPr>
            <a:xfrm>
              <a:off x="3247850" y="4801350"/>
              <a:ext cx="382950" cy="382950"/>
            </a:xfrm>
            <a:prstGeom prst="rect">
              <a:avLst/>
            </a:prstGeom>
            <a:noFill/>
            <a:ln>
              <a:noFill/>
            </a:ln>
          </p:spPr>
        </p:pic>
        <p:pic>
          <p:nvPicPr>
            <p:cNvPr id="225" name="Google Shape;225;p17"/>
            <p:cNvPicPr preferRelativeResize="0"/>
            <p:nvPr/>
          </p:nvPicPr>
          <p:blipFill>
            <a:blip r:embed="rId7">
              <a:alphaModFix/>
            </a:blip>
            <a:stretch>
              <a:fillRect/>
            </a:stretch>
          </p:blipFill>
          <p:spPr>
            <a:xfrm>
              <a:off x="3708650" y="4801350"/>
              <a:ext cx="382950" cy="382950"/>
            </a:xfrm>
            <a:prstGeom prst="rect">
              <a:avLst/>
            </a:prstGeom>
            <a:noFill/>
            <a:ln>
              <a:noFill/>
            </a:ln>
          </p:spPr>
        </p:pic>
        <p:pic>
          <p:nvPicPr>
            <p:cNvPr id="226" name="Google Shape;226;p17"/>
            <p:cNvPicPr preferRelativeResize="0"/>
            <p:nvPr/>
          </p:nvPicPr>
          <p:blipFill>
            <a:blip r:embed="rId8">
              <a:alphaModFix/>
            </a:blip>
            <a:stretch>
              <a:fillRect/>
            </a:stretch>
          </p:blipFill>
          <p:spPr>
            <a:xfrm>
              <a:off x="4169450" y="4801350"/>
              <a:ext cx="382950" cy="382950"/>
            </a:xfrm>
            <a:prstGeom prst="rect">
              <a:avLst/>
            </a:prstGeom>
            <a:noFill/>
            <a:ln>
              <a:noFill/>
            </a:ln>
          </p:spPr>
        </p:pic>
      </p:grpSp>
      <p:sp>
        <p:nvSpPr>
          <p:cNvPr id="227" name="Google Shape;227;p17"/>
          <p:cNvSpPr txBox="1"/>
          <p:nvPr/>
        </p:nvSpPr>
        <p:spPr>
          <a:xfrm>
            <a:off x="1105950" y="2016625"/>
            <a:ext cx="6932100" cy="1616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rgbClr val="305252"/>
                </a:solidFill>
                <a:latin typeface="Trebuchet MS"/>
                <a:ea typeface="Trebuchet MS"/>
                <a:cs typeface="Trebuchet MS"/>
                <a:sym typeface="Trebuchet MS"/>
              </a:rPr>
              <a:t>Thank you for subscribing to our newsletter! Be on the look-out for information soon!</a:t>
            </a:r>
            <a:endParaRPr sz="3100">
              <a:solidFill>
                <a:srgbClr val="305252"/>
              </a:solidFill>
              <a:latin typeface="Trebuchet MS"/>
              <a:ea typeface="Trebuchet MS"/>
              <a:cs typeface="Trebuchet MS"/>
              <a:sym typeface="Trebuchet M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p62"/>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1" name="Google Shape;1981;p62"/>
          <p:cNvGrpSpPr/>
          <p:nvPr/>
        </p:nvGrpSpPr>
        <p:grpSpPr>
          <a:xfrm>
            <a:off x="-36350" y="-46025"/>
            <a:ext cx="9255600" cy="441900"/>
            <a:chOff x="-36350" y="-46025"/>
            <a:chExt cx="9255600" cy="441900"/>
          </a:xfrm>
        </p:grpSpPr>
        <p:sp>
          <p:nvSpPr>
            <p:cNvPr id="1982" name="Google Shape;1982;p62"/>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2"/>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2"/>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5" name="Google Shape;1985;p62"/>
            <p:cNvGrpSpPr/>
            <p:nvPr/>
          </p:nvGrpSpPr>
          <p:grpSpPr>
            <a:xfrm>
              <a:off x="915550" y="40975"/>
              <a:ext cx="360900" cy="268025"/>
              <a:chOff x="763150" y="40975"/>
              <a:chExt cx="360900" cy="268025"/>
            </a:xfrm>
          </p:grpSpPr>
          <p:sp>
            <p:nvSpPr>
              <p:cNvPr id="1986" name="Google Shape;1986;p62"/>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2"/>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8" name="Google Shape;1988;p62"/>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a:t>
              </a:r>
              <a:r>
                <a:rPr lang="en">
                  <a:solidFill>
                    <a:schemeClr val="dk1"/>
                  </a:solidFill>
                </a:rPr>
                <a:t>mentalhealth</a:t>
              </a:r>
              <a:endParaRPr/>
            </a:p>
          </p:txBody>
        </p:sp>
        <p:sp>
          <p:nvSpPr>
            <p:cNvPr id="1989" name="Google Shape;1989;p62"/>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0" name="Google Shape;1990;p62"/>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1991" name="Google Shape;1991;p62"/>
          <p:cNvGrpSpPr/>
          <p:nvPr/>
        </p:nvGrpSpPr>
        <p:grpSpPr>
          <a:xfrm>
            <a:off x="136900" y="483975"/>
            <a:ext cx="1380375" cy="415500"/>
            <a:chOff x="136900" y="483975"/>
            <a:chExt cx="1380375" cy="415500"/>
          </a:xfrm>
        </p:grpSpPr>
        <p:pic>
          <p:nvPicPr>
            <p:cNvPr id="1992" name="Google Shape;1992;p62"/>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1993" name="Google Shape;1993;p62"/>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1994" name="Google Shape;1994;p62"/>
          <p:cNvGrpSpPr/>
          <p:nvPr/>
        </p:nvGrpSpPr>
        <p:grpSpPr>
          <a:xfrm>
            <a:off x="3798026" y="431075"/>
            <a:ext cx="1547941" cy="524499"/>
            <a:chOff x="3149526" y="459325"/>
            <a:chExt cx="1547941" cy="524499"/>
          </a:xfrm>
        </p:grpSpPr>
        <p:sp>
          <p:nvSpPr>
            <p:cNvPr id="1995" name="Google Shape;1995;p62"/>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1996" name="Google Shape;1996;p62"/>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1997" name="Google Shape;1997;p62"/>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1998" name="Google Shape;1998;p62"/>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1999" name="Google Shape;1999;p62"/>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2000" name="Google Shape;2000;p62"/>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2001" name="Google Shape;2001;p62"/>
          <p:cNvSpPr/>
          <p:nvPr/>
        </p:nvSpPr>
        <p:spPr>
          <a:xfrm>
            <a:off x="98800" y="990775"/>
            <a:ext cx="8985300" cy="24393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A28497"/>
              </a:highlight>
            </a:endParaRPr>
          </a:p>
        </p:txBody>
      </p:sp>
      <p:sp>
        <p:nvSpPr>
          <p:cNvPr id="2002" name="Google Shape;2002;p62"/>
          <p:cNvSpPr txBox="1"/>
          <p:nvPr/>
        </p:nvSpPr>
        <p:spPr>
          <a:xfrm>
            <a:off x="3003428" y="3552575"/>
            <a:ext cx="30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305252"/>
                </a:solidFill>
                <a:latin typeface="Trebuchet MS"/>
                <a:ea typeface="Trebuchet MS"/>
                <a:cs typeface="Trebuchet MS"/>
                <a:sym typeface="Trebuchet MS"/>
              </a:rPr>
              <a:t>Sign up for our newsletter!</a:t>
            </a:r>
            <a:endParaRPr>
              <a:solidFill>
                <a:srgbClr val="305252"/>
              </a:solidFill>
              <a:latin typeface="Trebuchet MS"/>
              <a:ea typeface="Trebuchet MS"/>
              <a:cs typeface="Trebuchet MS"/>
              <a:sym typeface="Trebuchet MS"/>
            </a:endParaRPr>
          </a:p>
        </p:txBody>
      </p:sp>
      <p:sp>
        <p:nvSpPr>
          <p:cNvPr id="2003" name="Google Shape;2003;p62"/>
          <p:cNvSpPr/>
          <p:nvPr/>
        </p:nvSpPr>
        <p:spPr>
          <a:xfrm>
            <a:off x="3191075" y="3922438"/>
            <a:ext cx="27102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rPr>
              <a:t>email</a:t>
            </a:r>
            <a:endParaRPr>
              <a:solidFill>
                <a:srgbClr val="999999"/>
              </a:solidFill>
            </a:endParaRPr>
          </a:p>
        </p:txBody>
      </p:sp>
      <p:grpSp>
        <p:nvGrpSpPr>
          <p:cNvPr id="2004" name="Google Shape;2004;p62"/>
          <p:cNvGrpSpPr/>
          <p:nvPr/>
        </p:nvGrpSpPr>
        <p:grpSpPr>
          <a:xfrm>
            <a:off x="-55800" y="4695375"/>
            <a:ext cx="9255600" cy="594900"/>
            <a:chOff x="-55800" y="4695375"/>
            <a:chExt cx="9255600" cy="594900"/>
          </a:xfrm>
        </p:grpSpPr>
        <p:sp>
          <p:nvSpPr>
            <p:cNvPr id="2005" name="Google Shape;2005;p62"/>
            <p:cNvSpPr/>
            <p:nvPr/>
          </p:nvSpPr>
          <p:spPr>
            <a:xfrm>
              <a:off x="-55800" y="46953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2"/>
            <p:cNvSpPr txBox="1"/>
            <p:nvPr/>
          </p:nvSpPr>
          <p:spPr>
            <a:xfrm>
              <a:off x="0" y="4785075"/>
              <a:ext cx="319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rgbClr val="0000FF"/>
                  </a:solidFill>
                  <a:latin typeface="Trebuchet MS"/>
                  <a:ea typeface="Trebuchet MS"/>
                  <a:cs typeface="Trebuchet MS"/>
                  <a:sym typeface="Trebuchet MS"/>
                </a:rPr>
                <a:t>Careers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FAQ</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Contact Us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Press</a:t>
              </a:r>
              <a:endParaRPr sz="1500" u="sng">
                <a:solidFill>
                  <a:srgbClr val="0000FF"/>
                </a:solidFill>
                <a:latin typeface="Trebuchet MS"/>
                <a:ea typeface="Trebuchet MS"/>
                <a:cs typeface="Trebuchet MS"/>
                <a:sym typeface="Trebuchet MS"/>
              </a:endParaRPr>
            </a:p>
          </p:txBody>
        </p:sp>
        <p:pic>
          <p:nvPicPr>
            <p:cNvPr id="2007" name="Google Shape;2007;p62"/>
            <p:cNvPicPr preferRelativeResize="0"/>
            <p:nvPr/>
          </p:nvPicPr>
          <p:blipFill>
            <a:blip r:embed="rId6">
              <a:alphaModFix/>
            </a:blip>
            <a:stretch>
              <a:fillRect/>
            </a:stretch>
          </p:blipFill>
          <p:spPr>
            <a:xfrm>
              <a:off x="3247850" y="4801350"/>
              <a:ext cx="382950" cy="382950"/>
            </a:xfrm>
            <a:prstGeom prst="rect">
              <a:avLst/>
            </a:prstGeom>
            <a:noFill/>
            <a:ln>
              <a:noFill/>
            </a:ln>
          </p:spPr>
        </p:pic>
        <p:pic>
          <p:nvPicPr>
            <p:cNvPr id="2008" name="Google Shape;2008;p62"/>
            <p:cNvPicPr preferRelativeResize="0"/>
            <p:nvPr/>
          </p:nvPicPr>
          <p:blipFill>
            <a:blip r:embed="rId7">
              <a:alphaModFix/>
            </a:blip>
            <a:stretch>
              <a:fillRect/>
            </a:stretch>
          </p:blipFill>
          <p:spPr>
            <a:xfrm>
              <a:off x="3708650" y="4801350"/>
              <a:ext cx="382950" cy="382950"/>
            </a:xfrm>
            <a:prstGeom prst="rect">
              <a:avLst/>
            </a:prstGeom>
            <a:noFill/>
            <a:ln>
              <a:noFill/>
            </a:ln>
          </p:spPr>
        </p:pic>
        <p:pic>
          <p:nvPicPr>
            <p:cNvPr id="2009" name="Google Shape;2009;p62"/>
            <p:cNvPicPr preferRelativeResize="0"/>
            <p:nvPr/>
          </p:nvPicPr>
          <p:blipFill>
            <a:blip r:embed="rId8">
              <a:alphaModFix/>
            </a:blip>
            <a:stretch>
              <a:fillRect/>
            </a:stretch>
          </p:blipFill>
          <p:spPr>
            <a:xfrm>
              <a:off x="4169450" y="4801350"/>
              <a:ext cx="382950" cy="382950"/>
            </a:xfrm>
            <a:prstGeom prst="rect">
              <a:avLst/>
            </a:prstGeom>
            <a:noFill/>
            <a:ln>
              <a:noFill/>
            </a:ln>
          </p:spPr>
        </p:pic>
      </p:grpSp>
      <p:sp>
        <p:nvSpPr>
          <p:cNvPr id="2010" name="Google Shape;2010;p62"/>
          <p:cNvSpPr/>
          <p:nvPr/>
        </p:nvSpPr>
        <p:spPr>
          <a:xfrm>
            <a:off x="4021475" y="4239250"/>
            <a:ext cx="1049400" cy="3132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05252"/>
                </a:solidFill>
              </a:rPr>
              <a:t>Submit</a:t>
            </a:r>
            <a:endParaRPr b="1" sz="1200">
              <a:solidFill>
                <a:srgbClr val="305252"/>
              </a:solidFill>
            </a:endParaRPr>
          </a:p>
        </p:txBody>
      </p:sp>
      <p:pic>
        <p:nvPicPr>
          <p:cNvPr id="2011" name="Google Shape;2011;p62"/>
          <p:cNvPicPr preferRelativeResize="0"/>
          <p:nvPr/>
        </p:nvPicPr>
        <p:blipFill>
          <a:blip r:embed="rId9">
            <a:alphaModFix/>
          </a:blip>
          <a:stretch>
            <a:fillRect/>
          </a:stretch>
        </p:blipFill>
        <p:spPr>
          <a:xfrm>
            <a:off x="3440263" y="1094800"/>
            <a:ext cx="2286000" cy="1463040"/>
          </a:xfrm>
          <a:prstGeom prst="rect">
            <a:avLst/>
          </a:prstGeom>
          <a:noFill/>
          <a:ln>
            <a:noFill/>
          </a:ln>
        </p:spPr>
      </p:pic>
      <p:sp>
        <p:nvSpPr>
          <p:cNvPr id="2012" name="Google Shape;2012;p62"/>
          <p:cNvSpPr txBox="1"/>
          <p:nvPr/>
        </p:nvSpPr>
        <p:spPr>
          <a:xfrm>
            <a:off x="656775" y="2557850"/>
            <a:ext cx="2366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What is mental health?</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what mental health is. </a:t>
            </a:r>
            <a:endParaRPr sz="1300">
              <a:solidFill>
                <a:schemeClr val="dk1"/>
              </a:solidFill>
              <a:latin typeface="Trebuchet MS"/>
              <a:ea typeface="Trebuchet MS"/>
              <a:cs typeface="Trebuchet MS"/>
              <a:sym typeface="Trebuchet MS"/>
            </a:endParaRPr>
          </a:p>
        </p:txBody>
      </p:sp>
      <p:pic>
        <p:nvPicPr>
          <p:cNvPr id="2013" name="Google Shape;2013;p62"/>
          <p:cNvPicPr preferRelativeResize="0"/>
          <p:nvPr/>
        </p:nvPicPr>
        <p:blipFill>
          <a:blip r:embed="rId10">
            <a:alphaModFix/>
          </a:blip>
          <a:stretch>
            <a:fillRect/>
          </a:stretch>
        </p:blipFill>
        <p:spPr>
          <a:xfrm>
            <a:off x="656775" y="1094800"/>
            <a:ext cx="2286000" cy="1463040"/>
          </a:xfrm>
          <a:prstGeom prst="rect">
            <a:avLst/>
          </a:prstGeom>
          <a:noFill/>
          <a:ln>
            <a:noFill/>
          </a:ln>
        </p:spPr>
      </p:pic>
      <p:pic>
        <p:nvPicPr>
          <p:cNvPr id="2014" name="Google Shape;2014;p62"/>
          <p:cNvPicPr preferRelativeResize="0"/>
          <p:nvPr/>
        </p:nvPicPr>
        <p:blipFill>
          <a:blip r:embed="rId11">
            <a:alphaModFix/>
          </a:blip>
          <a:stretch>
            <a:fillRect/>
          </a:stretch>
        </p:blipFill>
        <p:spPr>
          <a:xfrm>
            <a:off x="6143354" y="1094800"/>
            <a:ext cx="2286000" cy="1463039"/>
          </a:xfrm>
          <a:prstGeom prst="rect">
            <a:avLst/>
          </a:prstGeom>
          <a:noFill/>
          <a:ln>
            <a:noFill/>
          </a:ln>
        </p:spPr>
      </p:pic>
      <p:sp>
        <p:nvSpPr>
          <p:cNvPr id="2015" name="Google Shape;2015;p62"/>
          <p:cNvSpPr txBox="1"/>
          <p:nvPr/>
        </p:nvSpPr>
        <p:spPr>
          <a:xfrm>
            <a:off x="6143350" y="2557850"/>
            <a:ext cx="2366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Why mental health?</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the importance of mental wellness. </a:t>
            </a:r>
            <a:endParaRPr sz="1300">
              <a:solidFill>
                <a:schemeClr val="dk1"/>
              </a:solidFill>
              <a:latin typeface="Trebuchet MS"/>
              <a:ea typeface="Trebuchet MS"/>
              <a:cs typeface="Trebuchet MS"/>
              <a:sym typeface="Trebuchet MS"/>
            </a:endParaRPr>
          </a:p>
        </p:txBody>
      </p:sp>
      <p:sp>
        <p:nvSpPr>
          <p:cNvPr id="2016" name="Google Shape;2016;p62"/>
          <p:cNvSpPr txBox="1"/>
          <p:nvPr/>
        </p:nvSpPr>
        <p:spPr>
          <a:xfrm>
            <a:off x="3440275" y="2565975"/>
            <a:ext cx="2366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Mental wellbeing? </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what mental wellbeing includes.</a:t>
            </a:r>
            <a:endParaRPr sz="1300">
              <a:solidFill>
                <a:schemeClr val="dk1"/>
              </a:solidFill>
              <a:latin typeface="Trebuchet MS"/>
              <a:ea typeface="Trebuchet MS"/>
              <a:cs typeface="Trebuchet MS"/>
              <a:sym typeface="Trebuchet MS"/>
            </a:endParaRPr>
          </a:p>
        </p:txBody>
      </p:sp>
      <p:cxnSp>
        <p:nvCxnSpPr>
          <p:cNvPr id="2017" name="Google Shape;2017;p62"/>
          <p:cNvCxnSpPr/>
          <p:nvPr/>
        </p:nvCxnSpPr>
        <p:spPr>
          <a:xfrm flipH="1">
            <a:off x="8992763" y="990778"/>
            <a:ext cx="10800" cy="3797700"/>
          </a:xfrm>
          <a:prstGeom prst="straightConnector1">
            <a:avLst/>
          </a:prstGeom>
          <a:noFill/>
          <a:ln cap="flat" cmpd="sng" w="19050">
            <a:solidFill>
              <a:schemeClr val="dk2"/>
            </a:solidFill>
            <a:prstDash val="solid"/>
            <a:round/>
            <a:headEnd len="med" w="med" type="none"/>
            <a:tailEnd len="med" w="med" type="none"/>
          </a:ln>
        </p:spPr>
      </p:cxnSp>
      <p:sp>
        <p:nvSpPr>
          <p:cNvPr id="2018" name="Google Shape;2018;p62"/>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2"/>
          <p:cNvSpPr/>
          <p:nvPr/>
        </p:nvSpPr>
        <p:spPr>
          <a:xfrm>
            <a:off x="9020375" y="4209650"/>
            <a:ext cx="123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2"/>
          <p:cNvSpPr/>
          <p:nvPr/>
        </p:nvSpPr>
        <p:spPr>
          <a:xfrm rot="5400000">
            <a:off x="8992763" y="46255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63"/>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6" name="Google Shape;2026;p63"/>
          <p:cNvGrpSpPr/>
          <p:nvPr/>
        </p:nvGrpSpPr>
        <p:grpSpPr>
          <a:xfrm>
            <a:off x="-36350" y="-46025"/>
            <a:ext cx="9255600" cy="441900"/>
            <a:chOff x="-36350" y="-46025"/>
            <a:chExt cx="9255600" cy="441900"/>
          </a:xfrm>
        </p:grpSpPr>
        <p:sp>
          <p:nvSpPr>
            <p:cNvPr id="2027" name="Google Shape;2027;p63"/>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3"/>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3"/>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0" name="Google Shape;2030;p63"/>
            <p:cNvGrpSpPr/>
            <p:nvPr/>
          </p:nvGrpSpPr>
          <p:grpSpPr>
            <a:xfrm>
              <a:off x="915550" y="40975"/>
              <a:ext cx="360900" cy="268025"/>
              <a:chOff x="763150" y="40975"/>
              <a:chExt cx="360900" cy="268025"/>
            </a:xfrm>
          </p:grpSpPr>
          <p:sp>
            <p:nvSpPr>
              <p:cNvPr id="2031" name="Google Shape;2031;p63"/>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3"/>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3" name="Google Shape;2033;p63"/>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www.caraway.com/therapy</a:t>
              </a:r>
              <a:endParaRPr/>
            </a:p>
          </p:txBody>
        </p:sp>
        <p:sp>
          <p:nvSpPr>
            <p:cNvPr id="2034" name="Google Shape;2034;p63"/>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5" name="Google Shape;2035;p63"/>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2036" name="Google Shape;2036;p63"/>
          <p:cNvGrpSpPr/>
          <p:nvPr/>
        </p:nvGrpSpPr>
        <p:grpSpPr>
          <a:xfrm>
            <a:off x="136900" y="483975"/>
            <a:ext cx="1380375" cy="415500"/>
            <a:chOff x="136900" y="483975"/>
            <a:chExt cx="1380375" cy="415500"/>
          </a:xfrm>
        </p:grpSpPr>
        <p:pic>
          <p:nvPicPr>
            <p:cNvPr id="2037" name="Google Shape;2037;p63"/>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2038" name="Google Shape;2038;p63"/>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2039" name="Google Shape;2039;p63"/>
          <p:cNvGrpSpPr/>
          <p:nvPr/>
        </p:nvGrpSpPr>
        <p:grpSpPr>
          <a:xfrm>
            <a:off x="3798026" y="431075"/>
            <a:ext cx="1547941" cy="524499"/>
            <a:chOff x="3149526" y="459325"/>
            <a:chExt cx="1547941" cy="524499"/>
          </a:xfrm>
        </p:grpSpPr>
        <p:sp>
          <p:nvSpPr>
            <p:cNvPr id="2040" name="Google Shape;2040;p63"/>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2041" name="Google Shape;2041;p63"/>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2042" name="Google Shape;2042;p63"/>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2043" name="Google Shape;2043;p63"/>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2044" name="Google Shape;2044;p63"/>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2045" name="Google Shape;2045;p63"/>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pic>
        <p:nvPicPr>
          <p:cNvPr id="2046" name="Google Shape;2046;p63"/>
          <p:cNvPicPr preferRelativeResize="0"/>
          <p:nvPr/>
        </p:nvPicPr>
        <p:blipFill>
          <a:blip r:embed="rId6">
            <a:alphaModFix/>
          </a:blip>
          <a:stretch>
            <a:fillRect/>
          </a:stretch>
        </p:blipFill>
        <p:spPr>
          <a:xfrm>
            <a:off x="2546175" y="1154525"/>
            <a:ext cx="4226724" cy="2658226"/>
          </a:xfrm>
          <a:prstGeom prst="rect">
            <a:avLst/>
          </a:prstGeom>
          <a:noFill/>
          <a:ln>
            <a:noFill/>
          </a:ln>
        </p:spPr>
      </p:pic>
      <p:sp>
        <p:nvSpPr>
          <p:cNvPr id="2047" name="Google Shape;2047;p63"/>
          <p:cNvSpPr txBox="1"/>
          <p:nvPr/>
        </p:nvSpPr>
        <p:spPr>
          <a:xfrm>
            <a:off x="479609" y="4200175"/>
            <a:ext cx="79611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Trebuchet MS"/>
                <a:ea typeface="Trebuchet MS"/>
                <a:cs typeface="Trebuchet MS"/>
                <a:sym typeface="Trebuchet MS"/>
              </a:rPr>
              <a:t>Therapy</a:t>
            </a:r>
            <a:endParaRPr sz="3900">
              <a:solidFill>
                <a:srgbClr val="305252"/>
              </a:solidFill>
              <a:latin typeface="Trebuchet MS"/>
              <a:ea typeface="Trebuchet MS"/>
              <a:cs typeface="Trebuchet MS"/>
              <a:sym typeface="Trebuchet MS"/>
            </a:endParaRPr>
          </a:p>
        </p:txBody>
      </p:sp>
      <p:cxnSp>
        <p:nvCxnSpPr>
          <p:cNvPr id="2048" name="Google Shape;2048;p63"/>
          <p:cNvCxnSpPr/>
          <p:nvPr/>
        </p:nvCxnSpPr>
        <p:spPr>
          <a:xfrm flipH="1">
            <a:off x="8990963" y="1019628"/>
            <a:ext cx="12600" cy="4114800"/>
          </a:xfrm>
          <a:prstGeom prst="straightConnector1">
            <a:avLst/>
          </a:prstGeom>
          <a:noFill/>
          <a:ln cap="flat" cmpd="sng" w="19050">
            <a:solidFill>
              <a:schemeClr val="dk2"/>
            </a:solidFill>
            <a:prstDash val="solid"/>
            <a:round/>
            <a:headEnd len="med" w="med" type="none"/>
            <a:tailEnd len="med" w="med" type="none"/>
          </a:ln>
        </p:spPr>
      </p:cxnSp>
      <p:sp>
        <p:nvSpPr>
          <p:cNvPr id="2049" name="Google Shape;2049;p63"/>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3"/>
          <p:cNvSpPr/>
          <p:nvPr/>
        </p:nvSpPr>
        <p:spPr>
          <a:xfrm>
            <a:off x="9020375" y="11616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3"/>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5" name="Shape 2055"/>
        <p:cNvGrpSpPr/>
        <p:nvPr/>
      </p:nvGrpSpPr>
      <p:grpSpPr>
        <a:xfrm>
          <a:off x="0" y="0"/>
          <a:ext cx="0" cy="0"/>
          <a:chOff x="0" y="0"/>
          <a:chExt cx="0" cy="0"/>
        </a:xfrm>
      </p:grpSpPr>
      <p:sp>
        <p:nvSpPr>
          <p:cNvPr id="2056" name="Google Shape;2056;p64"/>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7" name="Google Shape;2057;p64"/>
          <p:cNvGrpSpPr/>
          <p:nvPr/>
        </p:nvGrpSpPr>
        <p:grpSpPr>
          <a:xfrm>
            <a:off x="-36350" y="-46025"/>
            <a:ext cx="9255600" cy="441900"/>
            <a:chOff x="-36350" y="-46025"/>
            <a:chExt cx="9255600" cy="441900"/>
          </a:xfrm>
        </p:grpSpPr>
        <p:sp>
          <p:nvSpPr>
            <p:cNvPr id="2058" name="Google Shape;2058;p64"/>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4"/>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4"/>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1" name="Google Shape;2061;p64"/>
            <p:cNvGrpSpPr/>
            <p:nvPr/>
          </p:nvGrpSpPr>
          <p:grpSpPr>
            <a:xfrm>
              <a:off x="915550" y="40975"/>
              <a:ext cx="360900" cy="268025"/>
              <a:chOff x="763150" y="40975"/>
              <a:chExt cx="360900" cy="268025"/>
            </a:xfrm>
          </p:grpSpPr>
          <p:sp>
            <p:nvSpPr>
              <p:cNvPr id="2062" name="Google Shape;2062;p64"/>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4"/>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4" name="Google Shape;2064;p64"/>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www.caraway.com/therapy</a:t>
              </a:r>
              <a:endParaRPr/>
            </a:p>
          </p:txBody>
        </p:sp>
        <p:sp>
          <p:nvSpPr>
            <p:cNvPr id="2065" name="Google Shape;2065;p64"/>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6" name="Google Shape;2066;p64"/>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2067" name="Google Shape;2067;p64"/>
          <p:cNvGrpSpPr/>
          <p:nvPr/>
        </p:nvGrpSpPr>
        <p:grpSpPr>
          <a:xfrm>
            <a:off x="136900" y="483975"/>
            <a:ext cx="1380375" cy="415500"/>
            <a:chOff x="136900" y="483975"/>
            <a:chExt cx="1380375" cy="415500"/>
          </a:xfrm>
        </p:grpSpPr>
        <p:pic>
          <p:nvPicPr>
            <p:cNvPr id="2068" name="Google Shape;2068;p64"/>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2069" name="Google Shape;2069;p64"/>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2070" name="Google Shape;2070;p64"/>
          <p:cNvGrpSpPr/>
          <p:nvPr/>
        </p:nvGrpSpPr>
        <p:grpSpPr>
          <a:xfrm>
            <a:off x="3798026" y="431075"/>
            <a:ext cx="1547941" cy="524499"/>
            <a:chOff x="3149526" y="459325"/>
            <a:chExt cx="1547941" cy="524499"/>
          </a:xfrm>
        </p:grpSpPr>
        <p:sp>
          <p:nvSpPr>
            <p:cNvPr id="2071" name="Google Shape;2071;p64"/>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2072" name="Google Shape;2072;p64"/>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2073" name="Google Shape;2073;p64"/>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2074" name="Google Shape;2074;p64"/>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2075" name="Google Shape;2075;p64"/>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2076" name="Google Shape;2076;p64"/>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2077" name="Google Shape;2077;p64"/>
          <p:cNvSpPr txBox="1"/>
          <p:nvPr/>
        </p:nvSpPr>
        <p:spPr>
          <a:xfrm>
            <a:off x="468259" y="1091675"/>
            <a:ext cx="79611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Trebuchet MS"/>
                <a:ea typeface="Trebuchet MS"/>
                <a:cs typeface="Trebuchet MS"/>
                <a:sym typeface="Trebuchet MS"/>
              </a:rPr>
              <a:t>Therapy</a:t>
            </a:r>
            <a:endParaRPr sz="3900">
              <a:solidFill>
                <a:srgbClr val="305252"/>
              </a:solidFill>
              <a:latin typeface="Trebuchet MS"/>
              <a:ea typeface="Trebuchet MS"/>
              <a:cs typeface="Trebuchet MS"/>
              <a:sym typeface="Trebuchet MS"/>
            </a:endParaRPr>
          </a:p>
        </p:txBody>
      </p:sp>
      <p:sp>
        <p:nvSpPr>
          <p:cNvPr id="2078" name="Google Shape;2078;p64"/>
          <p:cNvSpPr/>
          <p:nvPr/>
        </p:nvSpPr>
        <p:spPr>
          <a:xfrm>
            <a:off x="68075" y="1977675"/>
            <a:ext cx="8985300" cy="30255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A28497"/>
              </a:highlight>
            </a:endParaRPr>
          </a:p>
        </p:txBody>
      </p:sp>
      <p:pic>
        <p:nvPicPr>
          <p:cNvPr id="2079" name="Google Shape;2079;p64"/>
          <p:cNvPicPr preferRelativeResize="0"/>
          <p:nvPr/>
        </p:nvPicPr>
        <p:blipFill>
          <a:blip r:embed="rId6">
            <a:alphaModFix/>
          </a:blip>
          <a:stretch>
            <a:fillRect/>
          </a:stretch>
        </p:blipFill>
        <p:spPr>
          <a:xfrm>
            <a:off x="771425" y="2199115"/>
            <a:ext cx="2286000" cy="1463040"/>
          </a:xfrm>
          <a:prstGeom prst="rect">
            <a:avLst/>
          </a:prstGeom>
          <a:noFill/>
          <a:ln>
            <a:noFill/>
          </a:ln>
        </p:spPr>
      </p:pic>
      <p:pic>
        <p:nvPicPr>
          <p:cNvPr id="2080" name="Google Shape;2080;p64"/>
          <p:cNvPicPr preferRelativeResize="0"/>
          <p:nvPr/>
        </p:nvPicPr>
        <p:blipFill>
          <a:blip r:embed="rId7">
            <a:alphaModFix/>
          </a:blip>
          <a:stretch>
            <a:fillRect/>
          </a:stretch>
        </p:blipFill>
        <p:spPr>
          <a:xfrm>
            <a:off x="3458210" y="2199113"/>
            <a:ext cx="2286000" cy="1463041"/>
          </a:xfrm>
          <a:prstGeom prst="rect">
            <a:avLst/>
          </a:prstGeom>
          <a:noFill/>
          <a:ln>
            <a:noFill/>
          </a:ln>
        </p:spPr>
      </p:pic>
      <p:pic>
        <p:nvPicPr>
          <p:cNvPr id="2081" name="Google Shape;2081;p64"/>
          <p:cNvPicPr preferRelativeResize="0"/>
          <p:nvPr/>
        </p:nvPicPr>
        <p:blipFill>
          <a:blip r:embed="rId8">
            <a:alphaModFix/>
          </a:blip>
          <a:stretch>
            <a:fillRect/>
          </a:stretch>
        </p:blipFill>
        <p:spPr>
          <a:xfrm>
            <a:off x="6082325" y="2199113"/>
            <a:ext cx="2286000" cy="1463040"/>
          </a:xfrm>
          <a:prstGeom prst="rect">
            <a:avLst/>
          </a:prstGeom>
          <a:noFill/>
          <a:ln>
            <a:noFill/>
          </a:ln>
        </p:spPr>
      </p:pic>
      <p:sp>
        <p:nvSpPr>
          <p:cNvPr id="2082" name="Google Shape;2082;p64"/>
          <p:cNvSpPr txBox="1"/>
          <p:nvPr/>
        </p:nvSpPr>
        <p:spPr>
          <a:xfrm>
            <a:off x="656775" y="3777050"/>
            <a:ext cx="2366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What is therapy?</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what therapy is. </a:t>
            </a:r>
            <a:endParaRPr sz="1300">
              <a:solidFill>
                <a:schemeClr val="dk1"/>
              </a:solidFill>
              <a:latin typeface="Trebuchet MS"/>
              <a:ea typeface="Trebuchet MS"/>
              <a:cs typeface="Trebuchet MS"/>
              <a:sym typeface="Trebuchet MS"/>
            </a:endParaRPr>
          </a:p>
        </p:txBody>
      </p:sp>
      <p:sp>
        <p:nvSpPr>
          <p:cNvPr id="2083" name="Google Shape;2083;p64"/>
          <p:cNvSpPr txBox="1"/>
          <p:nvPr/>
        </p:nvSpPr>
        <p:spPr>
          <a:xfrm>
            <a:off x="3399975" y="3777050"/>
            <a:ext cx="2366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Benefits</a:t>
            </a:r>
            <a:r>
              <a:rPr lang="en" sz="1300" u="sng">
                <a:solidFill>
                  <a:schemeClr val="accent1"/>
                </a:solidFill>
                <a:latin typeface="Trebuchet MS"/>
                <a:ea typeface="Trebuchet MS"/>
                <a:cs typeface="Trebuchet MS"/>
                <a:sym typeface="Trebuchet MS"/>
              </a:rPr>
              <a:t> of therapy!</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benefits of therapy. </a:t>
            </a:r>
            <a:endParaRPr sz="1300">
              <a:solidFill>
                <a:schemeClr val="dk1"/>
              </a:solidFill>
              <a:latin typeface="Trebuchet MS"/>
              <a:ea typeface="Trebuchet MS"/>
              <a:cs typeface="Trebuchet MS"/>
              <a:sym typeface="Trebuchet MS"/>
            </a:endParaRPr>
          </a:p>
        </p:txBody>
      </p:sp>
      <p:sp>
        <p:nvSpPr>
          <p:cNvPr id="2084" name="Google Shape;2084;p64"/>
          <p:cNvSpPr txBox="1"/>
          <p:nvPr/>
        </p:nvSpPr>
        <p:spPr>
          <a:xfrm>
            <a:off x="5990775" y="3777050"/>
            <a:ext cx="2366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Therapy process</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how therapy can affect daily moods.</a:t>
            </a:r>
            <a:endParaRPr sz="1300">
              <a:solidFill>
                <a:schemeClr val="dk1"/>
              </a:solidFill>
              <a:latin typeface="Trebuchet MS"/>
              <a:ea typeface="Trebuchet MS"/>
              <a:cs typeface="Trebuchet MS"/>
              <a:sym typeface="Trebuchet MS"/>
            </a:endParaRPr>
          </a:p>
        </p:txBody>
      </p:sp>
      <p:cxnSp>
        <p:nvCxnSpPr>
          <p:cNvPr id="2085" name="Google Shape;2085;p64"/>
          <p:cNvCxnSpPr/>
          <p:nvPr/>
        </p:nvCxnSpPr>
        <p:spPr>
          <a:xfrm flipH="1">
            <a:off x="8990963" y="1019628"/>
            <a:ext cx="12600" cy="4114800"/>
          </a:xfrm>
          <a:prstGeom prst="straightConnector1">
            <a:avLst/>
          </a:prstGeom>
          <a:noFill/>
          <a:ln cap="flat" cmpd="sng" w="19050">
            <a:solidFill>
              <a:schemeClr val="dk2"/>
            </a:solidFill>
            <a:prstDash val="solid"/>
            <a:round/>
            <a:headEnd len="med" w="med" type="none"/>
            <a:tailEnd len="med" w="med" type="none"/>
          </a:ln>
        </p:spPr>
      </p:cxnSp>
      <p:sp>
        <p:nvSpPr>
          <p:cNvPr id="2086" name="Google Shape;2086;p64"/>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4"/>
          <p:cNvSpPr/>
          <p:nvPr/>
        </p:nvSpPr>
        <p:spPr>
          <a:xfrm>
            <a:off x="9020375" y="29142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4"/>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65"/>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4" name="Google Shape;2094;p65"/>
          <p:cNvGrpSpPr/>
          <p:nvPr/>
        </p:nvGrpSpPr>
        <p:grpSpPr>
          <a:xfrm>
            <a:off x="-36350" y="-46025"/>
            <a:ext cx="9255600" cy="441900"/>
            <a:chOff x="-36350" y="-46025"/>
            <a:chExt cx="9255600" cy="441900"/>
          </a:xfrm>
        </p:grpSpPr>
        <p:sp>
          <p:nvSpPr>
            <p:cNvPr id="2095" name="Google Shape;2095;p65"/>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5"/>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5"/>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8" name="Google Shape;2098;p65"/>
            <p:cNvGrpSpPr/>
            <p:nvPr/>
          </p:nvGrpSpPr>
          <p:grpSpPr>
            <a:xfrm>
              <a:off x="915550" y="40975"/>
              <a:ext cx="360900" cy="268025"/>
              <a:chOff x="763150" y="40975"/>
              <a:chExt cx="360900" cy="268025"/>
            </a:xfrm>
          </p:grpSpPr>
          <p:sp>
            <p:nvSpPr>
              <p:cNvPr id="2099" name="Google Shape;2099;p65"/>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5"/>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1" name="Google Shape;2101;p65"/>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a:t>
              </a:r>
              <a:r>
                <a:rPr lang="en">
                  <a:solidFill>
                    <a:schemeClr val="dk1"/>
                  </a:solidFill>
                </a:rPr>
                <a:t>therapy</a:t>
              </a:r>
              <a:endParaRPr/>
            </a:p>
          </p:txBody>
        </p:sp>
        <p:sp>
          <p:nvSpPr>
            <p:cNvPr id="2102" name="Google Shape;2102;p65"/>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3" name="Google Shape;2103;p65"/>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2104" name="Google Shape;2104;p65"/>
          <p:cNvGrpSpPr/>
          <p:nvPr/>
        </p:nvGrpSpPr>
        <p:grpSpPr>
          <a:xfrm>
            <a:off x="136900" y="483975"/>
            <a:ext cx="1380375" cy="415500"/>
            <a:chOff x="136900" y="483975"/>
            <a:chExt cx="1380375" cy="415500"/>
          </a:xfrm>
        </p:grpSpPr>
        <p:pic>
          <p:nvPicPr>
            <p:cNvPr id="2105" name="Google Shape;2105;p65"/>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2106" name="Google Shape;2106;p65"/>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2107" name="Google Shape;2107;p65"/>
          <p:cNvGrpSpPr/>
          <p:nvPr/>
        </p:nvGrpSpPr>
        <p:grpSpPr>
          <a:xfrm>
            <a:off x="3798026" y="431075"/>
            <a:ext cx="1547941" cy="524499"/>
            <a:chOff x="3149526" y="459325"/>
            <a:chExt cx="1547941" cy="524499"/>
          </a:xfrm>
        </p:grpSpPr>
        <p:sp>
          <p:nvSpPr>
            <p:cNvPr id="2108" name="Google Shape;2108;p65"/>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2109" name="Google Shape;2109;p65"/>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2110" name="Google Shape;2110;p65"/>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2111" name="Google Shape;2111;p65"/>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2112" name="Google Shape;2112;p65"/>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2113" name="Google Shape;2113;p65"/>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2114" name="Google Shape;2114;p65"/>
          <p:cNvSpPr/>
          <p:nvPr/>
        </p:nvSpPr>
        <p:spPr>
          <a:xfrm>
            <a:off x="98800" y="990775"/>
            <a:ext cx="8985300" cy="24393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A28497"/>
              </a:highlight>
            </a:endParaRPr>
          </a:p>
        </p:txBody>
      </p:sp>
      <p:sp>
        <p:nvSpPr>
          <p:cNvPr id="2115" name="Google Shape;2115;p65"/>
          <p:cNvSpPr txBox="1"/>
          <p:nvPr/>
        </p:nvSpPr>
        <p:spPr>
          <a:xfrm>
            <a:off x="3003428" y="3552575"/>
            <a:ext cx="30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305252"/>
                </a:solidFill>
                <a:latin typeface="Trebuchet MS"/>
                <a:ea typeface="Trebuchet MS"/>
                <a:cs typeface="Trebuchet MS"/>
                <a:sym typeface="Trebuchet MS"/>
              </a:rPr>
              <a:t>Sign up for our newsletter!</a:t>
            </a:r>
            <a:endParaRPr>
              <a:solidFill>
                <a:srgbClr val="305252"/>
              </a:solidFill>
              <a:latin typeface="Trebuchet MS"/>
              <a:ea typeface="Trebuchet MS"/>
              <a:cs typeface="Trebuchet MS"/>
              <a:sym typeface="Trebuchet MS"/>
            </a:endParaRPr>
          </a:p>
        </p:txBody>
      </p:sp>
      <p:sp>
        <p:nvSpPr>
          <p:cNvPr id="2116" name="Google Shape;2116;p65"/>
          <p:cNvSpPr/>
          <p:nvPr/>
        </p:nvSpPr>
        <p:spPr>
          <a:xfrm>
            <a:off x="3191075" y="3922438"/>
            <a:ext cx="27102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rPr>
              <a:t>email</a:t>
            </a:r>
            <a:endParaRPr>
              <a:solidFill>
                <a:srgbClr val="999999"/>
              </a:solidFill>
            </a:endParaRPr>
          </a:p>
        </p:txBody>
      </p:sp>
      <p:grpSp>
        <p:nvGrpSpPr>
          <p:cNvPr id="2117" name="Google Shape;2117;p65"/>
          <p:cNvGrpSpPr/>
          <p:nvPr/>
        </p:nvGrpSpPr>
        <p:grpSpPr>
          <a:xfrm>
            <a:off x="-55800" y="4695375"/>
            <a:ext cx="9255600" cy="594900"/>
            <a:chOff x="-55800" y="4695375"/>
            <a:chExt cx="9255600" cy="594900"/>
          </a:xfrm>
        </p:grpSpPr>
        <p:sp>
          <p:nvSpPr>
            <p:cNvPr id="2118" name="Google Shape;2118;p65"/>
            <p:cNvSpPr/>
            <p:nvPr/>
          </p:nvSpPr>
          <p:spPr>
            <a:xfrm>
              <a:off x="-55800" y="46953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5"/>
            <p:cNvSpPr txBox="1"/>
            <p:nvPr/>
          </p:nvSpPr>
          <p:spPr>
            <a:xfrm>
              <a:off x="0" y="4785075"/>
              <a:ext cx="319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rgbClr val="0000FF"/>
                  </a:solidFill>
                  <a:latin typeface="Trebuchet MS"/>
                  <a:ea typeface="Trebuchet MS"/>
                  <a:cs typeface="Trebuchet MS"/>
                  <a:sym typeface="Trebuchet MS"/>
                </a:rPr>
                <a:t>Careers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FAQ</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Contact Us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Press</a:t>
              </a:r>
              <a:endParaRPr sz="1500" u="sng">
                <a:solidFill>
                  <a:srgbClr val="0000FF"/>
                </a:solidFill>
                <a:latin typeface="Trebuchet MS"/>
                <a:ea typeface="Trebuchet MS"/>
                <a:cs typeface="Trebuchet MS"/>
                <a:sym typeface="Trebuchet MS"/>
              </a:endParaRPr>
            </a:p>
          </p:txBody>
        </p:sp>
        <p:pic>
          <p:nvPicPr>
            <p:cNvPr id="2120" name="Google Shape;2120;p65"/>
            <p:cNvPicPr preferRelativeResize="0"/>
            <p:nvPr/>
          </p:nvPicPr>
          <p:blipFill>
            <a:blip r:embed="rId6">
              <a:alphaModFix/>
            </a:blip>
            <a:stretch>
              <a:fillRect/>
            </a:stretch>
          </p:blipFill>
          <p:spPr>
            <a:xfrm>
              <a:off x="3247850" y="4801350"/>
              <a:ext cx="382950" cy="382950"/>
            </a:xfrm>
            <a:prstGeom prst="rect">
              <a:avLst/>
            </a:prstGeom>
            <a:noFill/>
            <a:ln>
              <a:noFill/>
            </a:ln>
          </p:spPr>
        </p:pic>
        <p:pic>
          <p:nvPicPr>
            <p:cNvPr id="2121" name="Google Shape;2121;p65"/>
            <p:cNvPicPr preferRelativeResize="0"/>
            <p:nvPr/>
          </p:nvPicPr>
          <p:blipFill>
            <a:blip r:embed="rId7">
              <a:alphaModFix/>
            </a:blip>
            <a:stretch>
              <a:fillRect/>
            </a:stretch>
          </p:blipFill>
          <p:spPr>
            <a:xfrm>
              <a:off x="3708650" y="4801350"/>
              <a:ext cx="382950" cy="382950"/>
            </a:xfrm>
            <a:prstGeom prst="rect">
              <a:avLst/>
            </a:prstGeom>
            <a:noFill/>
            <a:ln>
              <a:noFill/>
            </a:ln>
          </p:spPr>
        </p:pic>
        <p:pic>
          <p:nvPicPr>
            <p:cNvPr id="2122" name="Google Shape;2122;p65"/>
            <p:cNvPicPr preferRelativeResize="0"/>
            <p:nvPr/>
          </p:nvPicPr>
          <p:blipFill>
            <a:blip r:embed="rId8">
              <a:alphaModFix/>
            </a:blip>
            <a:stretch>
              <a:fillRect/>
            </a:stretch>
          </p:blipFill>
          <p:spPr>
            <a:xfrm>
              <a:off x="4169450" y="4801350"/>
              <a:ext cx="382950" cy="382950"/>
            </a:xfrm>
            <a:prstGeom prst="rect">
              <a:avLst/>
            </a:prstGeom>
            <a:noFill/>
            <a:ln>
              <a:noFill/>
            </a:ln>
          </p:spPr>
        </p:pic>
      </p:grpSp>
      <p:sp>
        <p:nvSpPr>
          <p:cNvPr id="2123" name="Google Shape;2123;p65"/>
          <p:cNvSpPr/>
          <p:nvPr/>
        </p:nvSpPr>
        <p:spPr>
          <a:xfrm>
            <a:off x="4021475" y="4239250"/>
            <a:ext cx="1049400" cy="3132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05252"/>
                </a:solidFill>
              </a:rPr>
              <a:t>Submit</a:t>
            </a:r>
            <a:endParaRPr b="1" sz="1200">
              <a:solidFill>
                <a:srgbClr val="305252"/>
              </a:solidFill>
            </a:endParaRPr>
          </a:p>
        </p:txBody>
      </p:sp>
      <p:pic>
        <p:nvPicPr>
          <p:cNvPr id="2124" name="Google Shape;2124;p65"/>
          <p:cNvPicPr preferRelativeResize="0"/>
          <p:nvPr/>
        </p:nvPicPr>
        <p:blipFill>
          <a:blip r:embed="rId9">
            <a:alphaModFix/>
          </a:blip>
          <a:stretch>
            <a:fillRect/>
          </a:stretch>
        </p:blipFill>
        <p:spPr>
          <a:xfrm>
            <a:off x="771425" y="1056115"/>
            <a:ext cx="2286000" cy="1463040"/>
          </a:xfrm>
          <a:prstGeom prst="rect">
            <a:avLst/>
          </a:prstGeom>
          <a:noFill/>
          <a:ln>
            <a:noFill/>
          </a:ln>
        </p:spPr>
      </p:pic>
      <p:pic>
        <p:nvPicPr>
          <p:cNvPr id="2125" name="Google Shape;2125;p65"/>
          <p:cNvPicPr preferRelativeResize="0"/>
          <p:nvPr/>
        </p:nvPicPr>
        <p:blipFill>
          <a:blip r:embed="rId10">
            <a:alphaModFix/>
          </a:blip>
          <a:stretch>
            <a:fillRect/>
          </a:stretch>
        </p:blipFill>
        <p:spPr>
          <a:xfrm>
            <a:off x="3458210" y="1056113"/>
            <a:ext cx="2286000" cy="1463041"/>
          </a:xfrm>
          <a:prstGeom prst="rect">
            <a:avLst/>
          </a:prstGeom>
          <a:noFill/>
          <a:ln>
            <a:noFill/>
          </a:ln>
        </p:spPr>
      </p:pic>
      <p:pic>
        <p:nvPicPr>
          <p:cNvPr id="2126" name="Google Shape;2126;p65"/>
          <p:cNvPicPr preferRelativeResize="0"/>
          <p:nvPr/>
        </p:nvPicPr>
        <p:blipFill>
          <a:blip r:embed="rId11">
            <a:alphaModFix/>
          </a:blip>
          <a:stretch>
            <a:fillRect/>
          </a:stretch>
        </p:blipFill>
        <p:spPr>
          <a:xfrm>
            <a:off x="6082325" y="1056113"/>
            <a:ext cx="2286000" cy="1463040"/>
          </a:xfrm>
          <a:prstGeom prst="rect">
            <a:avLst/>
          </a:prstGeom>
          <a:noFill/>
          <a:ln>
            <a:noFill/>
          </a:ln>
        </p:spPr>
      </p:pic>
      <p:sp>
        <p:nvSpPr>
          <p:cNvPr id="2127" name="Google Shape;2127;p65"/>
          <p:cNvSpPr txBox="1"/>
          <p:nvPr/>
        </p:nvSpPr>
        <p:spPr>
          <a:xfrm>
            <a:off x="656775" y="2634050"/>
            <a:ext cx="2366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What is therapy?</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what therapy is. </a:t>
            </a:r>
            <a:endParaRPr sz="1300">
              <a:solidFill>
                <a:schemeClr val="dk1"/>
              </a:solidFill>
              <a:latin typeface="Trebuchet MS"/>
              <a:ea typeface="Trebuchet MS"/>
              <a:cs typeface="Trebuchet MS"/>
              <a:sym typeface="Trebuchet MS"/>
            </a:endParaRPr>
          </a:p>
        </p:txBody>
      </p:sp>
      <p:sp>
        <p:nvSpPr>
          <p:cNvPr id="2128" name="Google Shape;2128;p65"/>
          <p:cNvSpPr txBox="1"/>
          <p:nvPr/>
        </p:nvSpPr>
        <p:spPr>
          <a:xfrm>
            <a:off x="3399975" y="2634050"/>
            <a:ext cx="2547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Benefits of therapy!</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benefits of therapy.</a:t>
            </a:r>
            <a:endParaRPr sz="1300">
              <a:solidFill>
                <a:schemeClr val="dk1"/>
              </a:solidFill>
              <a:latin typeface="Trebuchet MS"/>
              <a:ea typeface="Trebuchet MS"/>
              <a:cs typeface="Trebuchet MS"/>
              <a:sym typeface="Trebuchet MS"/>
            </a:endParaRPr>
          </a:p>
        </p:txBody>
      </p:sp>
      <p:sp>
        <p:nvSpPr>
          <p:cNvPr id="2129" name="Google Shape;2129;p65"/>
          <p:cNvSpPr txBox="1"/>
          <p:nvPr/>
        </p:nvSpPr>
        <p:spPr>
          <a:xfrm>
            <a:off x="5990775" y="2634050"/>
            <a:ext cx="2366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Therapy process</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how therapy can affect daily moods.</a:t>
            </a:r>
            <a:endParaRPr sz="1300">
              <a:solidFill>
                <a:schemeClr val="dk1"/>
              </a:solidFill>
              <a:latin typeface="Trebuchet MS"/>
              <a:ea typeface="Trebuchet MS"/>
              <a:cs typeface="Trebuchet MS"/>
              <a:sym typeface="Trebuchet MS"/>
            </a:endParaRPr>
          </a:p>
        </p:txBody>
      </p:sp>
      <p:cxnSp>
        <p:nvCxnSpPr>
          <p:cNvPr id="2130" name="Google Shape;2130;p65"/>
          <p:cNvCxnSpPr/>
          <p:nvPr/>
        </p:nvCxnSpPr>
        <p:spPr>
          <a:xfrm flipH="1">
            <a:off x="8992763" y="990778"/>
            <a:ext cx="10800" cy="3657600"/>
          </a:xfrm>
          <a:prstGeom prst="straightConnector1">
            <a:avLst/>
          </a:prstGeom>
          <a:noFill/>
          <a:ln cap="flat" cmpd="sng" w="19050">
            <a:solidFill>
              <a:schemeClr val="dk2"/>
            </a:solidFill>
            <a:prstDash val="solid"/>
            <a:round/>
            <a:headEnd len="med" w="med" type="none"/>
            <a:tailEnd len="med" w="med" type="none"/>
          </a:ln>
        </p:spPr>
      </p:cxnSp>
      <p:sp>
        <p:nvSpPr>
          <p:cNvPr id="2131" name="Google Shape;2131;p65"/>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5"/>
          <p:cNvSpPr/>
          <p:nvPr/>
        </p:nvSpPr>
        <p:spPr>
          <a:xfrm>
            <a:off x="9020375" y="4209650"/>
            <a:ext cx="123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5"/>
          <p:cNvSpPr/>
          <p:nvPr/>
        </p:nvSpPr>
        <p:spPr>
          <a:xfrm rot="5400000">
            <a:off x="8992763" y="45493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p66"/>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9" name="Google Shape;2139;p66"/>
          <p:cNvGrpSpPr/>
          <p:nvPr/>
        </p:nvGrpSpPr>
        <p:grpSpPr>
          <a:xfrm>
            <a:off x="-36350" y="-46025"/>
            <a:ext cx="9255600" cy="441900"/>
            <a:chOff x="-36350" y="-46025"/>
            <a:chExt cx="9255600" cy="441900"/>
          </a:xfrm>
        </p:grpSpPr>
        <p:sp>
          <p:nvSpPr>
            <p:cNvPr id="2140" name="Google Shape;2140;p66"/>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6"/>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6"/>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3" name="Google Shape;2143;p66"/>
            <p:cNvGrpSpPr/>
            <p:nvPr/>
          </p:nvGrpSpPr>
          <p:grpSpPr>
            <a:xfrm>
              <a:off x="915550" y="40975"/>
              <a:ext cx="360900" cy="268025"/>
              <a:chOff x="763150" y="40975"/>
              <a:chExt cx="360900" cy="268025"/>
            </a:xfrm>
          </p:grpSpPr>
          <p:sp>
            <p:nvSpPr>
              <p:cNvPr id="2144" name="Google Shape;2144;p66"/>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6"/>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6" name="Google Shape;2146;p66"/>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www.caraway.com/practicalstotry</a:t>
              </a:r>
              <a:endParaRPr/>
            </a:p>
          </p:txBody>
        </p:sp>
        <p:sp>
          <p:nvSpPr>
            <p:cNvPr id="2147" name="Google Shape;2147;p66"/>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8" name="Google Shape;2148;p66"/>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2149" name="Google Shape;2149;p66"/>
          <p:cNvGrpSpPr/>
          <p:nvPr/>
        </p:nvGrpSpPr>
        <p:grpSpPr>
          <a:xfrm>
            <a:off x="136900" y="483975"/>
            <a:ext cx="1380375" cy="415500"/>
            <a:chOff x="136900" y="483975"/>
            <a:chExt cx="1380375" cy="415500"/>
          </a:xfrm>
        </p:grpSpPr>
        <p:pic>
          <p:nvPicPr>
            <p:cNvPr id="2150" name="Google Shape;2150;p66"/>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2151" name="Google Shape;2151;p66"/>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2152" name="Google Shape;2152;p66"/>
          <p:cNvGrpSpPr/>
          <p:nvPr/>
        </p:nvGrpSpPr>
        <p:grpSpPr>
          <a:xfrm>
            <a:off x="3798026" y="431075"/>
            <a:ext cx="1547941" cy="524499"/>
            <a:chOff x="3149526" y="459325"/>
            <a:chExt cx="1547941" cy="524499"/>
          </a:xfrm>
        </p:grpSpPr>
        <p:sp>
          <p:nvSpPr>
            <p:cNvPr id="2153" name="Google Shape;2153;p66"/>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2154" name="Google Shape;2154;p66"/>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2155" name="Google Shape;2155;p66"/>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2156" name="Google Shape;2156;p66"/>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2157" name="Google Shape;2157;p66"/>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2158" name="Google Shape;2158;p66"/>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pic>
        <p:nvPicPr>
          <p:cNvPr id="2159" name="Google Shape;2159;p66"/>
          <p:cNvPicPr preferRelativeResize="0"/>
          <p:nvPr/>
        </p:nvPicPr>
        <p:blipFill>
          <a:blip r:embed="rId6">
            <a:alphaModFix/>
          </a:blip>
          <a:stretch>
            <a:fillRect/>
          </a:stretch>
        </p:blipFill>
        <p:spPr>
          <a:xfrm>
            <a:off x="2546175" y="1154525"/>
            <a:ext cx="4226724" cy="2658226"/>
          </a:xfrm>
          <a:prstGeom prst="rect">
            <a:avLst/>
          </a:prstGeom>
          <a:noFill/>
          <a:ln>
            <a:noFill/>
          </a:ln>
        </p:spPr>
      </p:pic>
      <p:sp>
        <p:nvSpPr>
          <p:cNvPr id="2160" name="Google Shape;2160;p66"/>
          <p:cNvSpPr txBox="1"/>
          <p:nvPr/>
        </p:nvSpPr>
        <p:spPr>
          <a:xfrm>
            <a:off x="479609" y="4200175"/>
            <a:ext cx="79611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Trebuchet MS"/>
                <a:ea typeface="Trebuchet MS"/>
                <a:cs typeface="Trebuchet MS"/>
                <a:sym typeface="Trebuchet MS"/>
              </a:rPr>
              <a:t>Practicals to Try</a:t>
            </a:r>
            <a:endParaRPr sz="3900">
              <a:solidFill>
                <a:srgbClr val="305252"/>
              </a:solidFill>
              <a:latin typeface="Trebuchet MS"/>
              <a:ea typeface="Trebuchet MS"/>
              <a:cs typeface="Trebuchet MS"/>
              <a:sym typeface="Trebuchet MS"/>
            </a:endParaRPr>
          </a:p>
        </p:txBody>
      </p:sp>
      <p:cxnSp>
        <p:nvCxnSpPr>
          <p:cNvPr id="2161" name="Google Shape;2161;p66"/>
          <p:cNvCxnSpPr/>
          <p:nvPr/>
        </p:nvCxnSpPr>
        <p:spPr>
          <a:xfrm flipH="1">
            <a:off x="8990963" y="1019628"/>
            <a:ext cx="12600" cy="4114800"/>
          </a:xfrm>
          <a:prstGeom prst="straightConnector1">
            <a:avLst/>
          </a:prstGeom>
          <a:noFill/>
          <a:ln cap="flat" cmpd="sng" w="19050">
            <a:solidFill>
              <a:schemeClr val="dk2"/>
            </a:solidFill>
            <a:prstDash val="solid"/>
            <a:round/>
            <a:headEnd len="med" w="med" type="none"/>
            <a:tailEnd len="med" w="med" type="none"/>
          </a:ln>
        </p:spPr>
      </p:cxnSp>
      <p:sp>
        <p:nvSpPr>
          <p:cNvPr id="2162" name="Google Shape;2162;p66"/>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6"/>
          <p:cNvSpPr/>
          <p:nvPr/>
        </p:nvSpPr>
        <p:spPr>
          <a:xfrm>
            <a:off x="9020375" y="11616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6"/>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sp>
        <p:nvSpPr>
          <p:cNvPr id="2169" name="Google Shape;2169;p67"/>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0" name="Google Shape;2170;p67"/>
          <p:cNvGrpSpPr/>
          <p:nvPr/>
        </p:nvGrpSpPr>
        <p:grpSpPr>
          <a:xfrm>
            <a:off x="-36350" y="-46025"/>
            <a:ext cx="9255600" cy="441900"/>
            <a:chOff x="-36350" y="-46025"/>
            <a:chExt cx="9255600" cy="441900"/>
          </a:xfrm>
        </p:grpSpPr>
        <p:sp>
          <p:nvSpPr>
            <p:cNvPr id="2171" name="Google Shape;2171;p67"/>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7"/>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7"/>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4" name="Google Shape;2174;p67"/>
            <p:cNvGrpSpPr/>
            <p:nvPr/>
          </p:nvGrpSpPr>
          <p:grpSpPr>
            <a:xfrm>
              <a:off x="915550" y="40975"/>
              <a:ext cx="360900" cy="268025"/>
              <a:chOff x="763150" y="40975"/>
              <a:chExt cx="360900" cy="268025"/>
            </a:xfrm>
          </p:grpSpPr>
          <p:sp>
            <p:nvSpPr>
              <p:cNvPr id="2175" name="Google Shape;2175;p67"/>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7"/>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7" name="Google Shape;2177;p67"/>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www.caraway.com/practicalstotry</a:t>
              </a:r>
              <a:endParaRPr/>
            </a:p>
          </p:txBody>
        </p:sp>
        <p:sp>
          <p:nvSpPr>
            <p:cNvPr id="2178" name="Google Shape;2178;p67"/>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9" name="Google Shape;2179;p67"/>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2180" name="Google Shape;2180;p67"/>
          <p:cNvGrpSpPr/>
          <p:nvPr/>
        </p:nvGrpSpPr>
        <p:grpSpPr>
          <a:xfrm>
            <a:off x="136900" y="483975"/>
            <a:ext cx="1380375" cy="415500"/>
            <a:chOff x="136900" y="483975"/>
            <a:chExt cx="1380375" cy="415500"/>
          </a:xfrm>
        </p:grpSpPr>
        <p:pic>
          <p:nvPicPr>
            <p:cNvPr id="2181" name="Google Shape;2181;p67"/>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2182" name="Google Shape;2182;p67"/>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2183" name="Google Shape;2183;p67"/>
          <p:cNvGrpSpPr/>
          <p:nvPr/>
        </p:nvGrpSpPr>
        <p:grpSpPr>
          <a:xfrm>
            <a:off x="3798026" y="431075"/>
            <a:ext cx="1547941" cy="524499"/>
            <a:chOff x="3149526" y="459325"/>
            <a:chExt cx="1547941" cy="524499"/>
          </a:xfrm>
        </p:grpSpPr>
        <p:sp>
          <p:nvSpPr>
            <p:cNvPr id="2184" name="Google Shape;2184;p67"/>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2185" name="Google Shape;2185;p67"/>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2186" name="Google Shape;2186;p67"/>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2187" name="Google Shape;2187;p67"/>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2188" name="Google Shape;2188;p67"/>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2189" name="Google Shape;2189;p67"/>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2190" name="Google Shape;2190;p67"/>
          <p:cNvSpPr txBox="1"/>
          <p:nvPr/>
        </p:nvSpPr>
        <p:spPr>
          <a:xfrm>
            <a:off x="468259" y="1091675"/>
            <a:ext cx="79611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Trebuchet MS"/>
                <a:ea typeface="Trebuchet MS"/>
                <a:cs typeface="Trebuchet MS"/>
                <a:sym typeface="Trebuchet MS"/>
              </a:rPr>
              <a:t>Practicals to Try</a:t>
            </a:r>
            <a:endParaRPr sz="3900">
              <a:solidFill>
                <a:srgbClr val="305252"/>
              </a:solidFill>
              <a:latin typeface="Trebuchet MS"/>
              <a:ea typeface="Trebuchet MS"/>
              <a:cs typeface="Trebuchet MS"/>
              <a:sym typeface="Trebuchet MS"/>
            </a:endParaRPr>
          </a:p>
        </p:txBody>
      </p:sp>
      <p:sp>
        <p:nvSpPr>
          <p:cNvPr id="2191" name="Google Shape;2191;p67"/>
          <p:cNvSpPr/>
          <p:nvPr/>
        </p:nvSpPr>
        <p:spPr>
          <a:xfrm>
            <a:off x="68075" y="1977675"/>
            <a:ext cx="8985300" cy="30255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A28497"/>
              </a:highlight>
            </a:endParaRPr>
          </a:p>
        </p:txBody>
      </p:sp>
      <p:pic>
        <p:nvPicPr>
          <p:cNvPr id="2192" name="Google Shape;2192;p67"/>
          <p:cNvPicPr preferRelativeResize="0"/>
          <p:nvPr/>
        </p:nvPicPr>
        <p:blipFill>
          <a:blip r:embed="rId6">
            <a:alphaModFix/>
          </a:blip>
          <a:stretch>
            <a:fillRect/>
          </a:stretch>
        </p:blipFill>
        <p:spPr>
          <a:xfrm>
            <a:off x="590650" y="2268450"/>
            <a:ext cx="2286000" cy="1463040"/>
          </a:xfrm>
          <a:prstGeom prst="rect">
            <a:avLst/>
          </a:prstGeom>
          <a:noFill/>
          <a:ln>
            <a:noFill/>
          </a:ln>
        </p:spPr>
      </p:pic>
      <p:pic>
        <p:nvPicPr>
          <p:cNvPr id="2193" name="Google Shape;2193;p67"/>
          <p:cNvPicPr preferRelativeResize="0"/>
          <p:nvPr/>
        </p:nvPicPr>
        <p:blipFill>
          <a:blip r:embed="rId7">
            <a:alphaModFix/>
          </a:blip>
          <a:stretch>
            <a:fillRect/>
          </a:stretch>
        </p:blipFill>
        <p:spPr>
          <a:xfrm>
            <a:off x="3323859" y="2268450"/>
            <a:ext cx="2286000" cy="1463040"/>
          </a:xfrm>
          <a:prstGeom prst="rect">
            <a:avLst/>
          </a:prstGeom>
          <a:noFill/>
          <a:ln>
            <a:noFill/>
          </a:ln>
        </p:spPr>
      </p:pic>
      <p:pic>
        <p:nvPicPr>
          <p:cNvPr id="2194" name="Google Shape;2194;p67"/>
          <p:cNvPicPr preferRelativeResize="0"/>
          <p:nvPr/>
        </p:nvPicPr>
        <p:blipFill>
          <a:blip r:embed="rId8">
            <a:alphaModFix/>
          </a:blip>
          <a:stretch>
            <a:fillRect/>
          </a:stretch>
        </p:blipFill>
        <p:spPr>
          <a:xfrm>
            <a:off x="6230521" y="2268450"/>
            <a:ext cx="2286001" cy="1463040"/>
          </a:xfrm>
          <a:prstGeom prst="rect">
            <a:avLst/>
          </a:prstGeom>
          <a:noFill/>
          <a:ln>
            <a:noFill/>
          </a:ln>
        </p:spPr>
      </p:pic>
      <p:sp>
        <p:nvSpPr>
          <p:cNvPr id="2195" name="Google Shape;2195;p67"/>
          <p:cNvSpPr txBox="1"/>
          <p:nvPr/>
        </p:nvSpPr>
        <p:spPr>
          <a:xfrm>
            <a:off x="3323775" y="3777050"/>
            <a:ext cx="2366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Recommended healthy habits</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habits we can include to benefit our mental health.</a:t>
            </a:r>
            <a:endParaRPr sz="1300">
              <a:solidFill>
                <a:schemeClr val="dk1"/>
              </a:solidFill>
              <a:latin typeface="Trebuchet MS"/>
              <a:ea typeface="Trebuchet MS"/>
              <a:cs typeface="Trebuchet MS"/>
              <a:sym typeface="Trebuchet MS"/>
            </a:endParaRPr>
          </a:p>
        </p:txBody>
      </p:sp>
      <p:sp>
        <p:nvSpPr>
          <p:cNvPr id="2196" name="Google Shape;2196;p67"/>
          <p:cNvSpPr txBox="1"/>
          <p:nvPr/>
        </p:nvSpPr>
        <p:spPr>
          <a:xfrm>
            <a:off x="580575" y="3777050"/>
            <a:ext cx="2366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Why is this </a:t>
            </a:r>
            <a:r>
              <a:rPr lang="en" sz="1300" u="sng">
                <a:solidFill>
                  <a:schemeClr val="accent1"/>
                </a:solidFill>
                <a:latin typeface="Trebuchet MS"/>
                <a:ea typeface="Trebuchet MS"/>
                <a:cs typeface="Trebuchet MS"/>
                <a:sym typeface="Trebuchet MS"/>
              </a:rPr>
              <a:t>happening?</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how external factors might impact our mental health. </a:t>
            </a:r>
            <a:endParaRPr sz="1300">
              <a:solidFill>
                <a:schemeClr val="dk1"/>
              </a:solidFill>
              <a:latin typeface="Trebuchet MS"/>
              <a:ea typeface="Trebuchet MS"/>
              <a:cs typeface="Trebuchet MS"/>
              <a:sym typeface="Trebuchet MS"/>
            </a:endParaRPr>
          </a:p>
        </p:txBody>
      </p:sp>
      <p:sp>
        <p:nvSpPr>
          <p:cNvPr id="2197" name="Google Shape;2197;p67"/>
          <p:cNvSpPr txBox="1"/>
          <p:nvPr/>
        </p:nvSpPr>
        <p:spPr>
          <a:xfrm>
            <a:off x="6219375" y="3777050"/>
            <a:ext cx="2450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How to grow my wellbeing?</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methods to improve wellbeing long-term. </a:t>
            </a:r>
            <a:endParaRPr sz="1300">
              <a:solidFill>
                <a:schemeClr val="dk1"/>
              </a:solidFill>
              <a:latin typeface="Trebuchet MS"/>
              <a:ea typeface="Trebuchet MS"/>
              <a:cs typeface="Trebuchet MS"/>
              <a:sym typeface="Trebuchet MS"/>
            </a:endParaRPr>
          </a:p>
        </p:txBody>
      </p:sp>
      <p:cxnSp>
        <p:nvCxnSpPr>
          <p:cNvPr id="2198" name="Google Shape;2198;p67"/>
          <p:cNvCxnSpPr/>
          <p:nvPr/>
        </p:nvCxnSpPr>
        <p:spPr>
          <a:xfrm flipH="1">
            <a:off x="8990963" y="1019628"/>
            <a:ext cx="12600" cy="4114800"/>
          </a:xfrm>
          <a:prstGeom prst="straightConnector1">
            <a:avLst/>
          </a:prstGeom>
          <a:noFill/>
          <a:ln cap="flat" cmpd="sng" w="19050">
            <a:solidFill>
              <a:schemeClr val="dk2"/>
            </a:solidFill>
            <a:prstDash val="solid"/>
            <a:round/>
            <a:headEnd len="med" w="med" type="none"/>
            <a:tailEnd len="med" w="med" type="none"/>
          </a:ln>
        </p:spPr>
      </p:cxnSp>
      <p:sp>
        <p:nvSpPr>
          <p:cNvPr id="2199" name="Google Shape;2199;p67"/>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7"/>
          <p:cNvSpPr/>
          <p:nvPr/>
        </p:nvSpPr>
        <p:spPr>
          <a:xfrm>
            <a:off x="9020375" y="27618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7"/>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sp>
        <p:nvSpPr>
          <p:cNvPr id="2206" name="Google Shape;2206;p68"/>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7" name="Google Shape;2207;p68"/>
          <p:cNvGrpSpPr/>
          <p:nvPr/>
        </p:nvGrpSpPr>
        <p:grpSpPr>
          <a:xfrm>
            <a:off x="-36350" y="-46025"/>
            <a:ext cx="9255600" cy="441900"/>
            <a:chOff x="-36350" y="-46025"/>
            <a:chExt cx="9255600" cy="441900"/>
          </a:xfrm>
        </p:grpSpPr>
        <p:sp>
          <p:nvSpPr>
            <p:cNvPr id="2208" name="Google Shape;2208;p68"/>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8"/>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8"/>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1" name="Google Shape;2211;p68"/>
            <p:cNvGrpSpPr/>
            <p:nvPr/>
          </p:nvGrpSpPr>
          <p:grpSpPr>
            <a:xfrm>
              <a:off x="915550" y="40975"/>
              <a:ext cx="360900" cy="268025"/>
              <a:chOff x="763150" y="40975"/>
              <a:chExt cx="360900" cy="268025"/>
            </a:xfrm>
          </p:grpSpPr>
          <p:sp>
            <p:nvSpPr>
              <p:cNvPr id="2212" name="Google Shape;2212;p68"/>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8"/>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4" name="Google Shape;2214;p68"/>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a:t>
              </a:r>
              <a:r>
                <a:rPr lang="en">
                  <a:solidFill>
                    <a:schemeClr val="dk1"/>
                  </a:solidFill>
                </a:rPr>
                <a:t>practicalstotry</a:t>
              </a:r>
              <a:endParaRPr/>
            </a:p>
          </p:txBody>
        </p:sp>
        <p:sp>
          <p:nvSpPr>
            <p:cNvPr id="2215" name="Google Shape;2215;p68"/>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6" name="Google Shape;2216;p68"/>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2217" name="Google Shape;2217;p68"/>
          <p:cNvGrpSpPr/>
          <p:nvPr/>
        </p:nvGrpSpPr>
        <p:grpSpPr>
          <a:xfrm>
            <a:off x="136900" y="483975"/>
            <a:ext cx="1380375" cy="415500"/>
            <a:chOff x="136900" y="483975"/>
            <a:chExt cx="1380375" cy="415500"/>
          </a:xfrm>
        </p:grpSpPr>
        <p:pic>
          <p:nvPicPr>
            <p:cNvPr id="2218" name="Google Shape;2218;p68"/>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2219" name="Google Shape;2219;p68"/>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2220" name="Google Shape;2220;p68"/>
          <p:cNvGrpSpPr/>
          <p:nvPr/>
        </p:nvGrpSpPr>
        <p:grpSpPr>
          <a:xfrm>
            <a:off x="3798026" y="431075"/>
            <a:ext cx="1547941" cy="524499"/>
            <a:chOff x="3149526" y="459325"/>
            <a:chExt cx="1547941" cy="524499"/>
          </a:xfrm>
        </p:grpSpPr>
        <p:sp>
          <p:nvSpPr>
            <p:cNvPr id="2221" name="Google Shape;2221;p68"/>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2222" name="Google Shape;2222;p68"/>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2223" name="Google Shape;2223;p68"/>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2224" name="Google Shape;2224;p68"/>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2225" name="Google Shape;2225;p68"/>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2226" name="Google Shape;2226;p68"/>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2227" name="Google Shape;2227;p68"/>
          <p:cNvSpPr/>
          <p:nvPr/>
        </p:nvSpPr>
        <p:spPr>
          <a:xfrm>
            <a:off x="98800" y="989175"/>
            <a:ext cx="8985300" cy="24408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A28497"/>
              </a:highlight>
            </a:endParaRPr>
          </a:p>
        </p:txBody>
      </p:sp>
      <p:sp>
        <p:nvSpPr>
          <p:cNvPr id="2228" name="Google Shape;2228;p68"/>
          <p:cNvSpPr txBox="1"/>
          <p:nvPr/>
        </p:nvSpPr>
        <p:spPr>
          <a:xfrm>
            <a:off x="3003428" y="3552575"/>
            <a:ext cx="30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305252"/>
                </a:solidFill>
                <a:latin typeface="Trebuchet MS"/>
                <a:ea typeface="Trebuchet MS"/>
                <a:cs typeface="Trebuchet MS"/>
                <a:sym typeface="Trebuchet MS"/>
              </a:rPr>
              <a:t>Sign up for our newsletter!</a:t>
            </a:r>
            <a:endParaRPr>
              <a:solidFill>
                <a:srgbClr val="305252"/>
              </a:solidFill>
              <a:latin typeface="Trebuchet MS"/>
              <a:ea typeface="Trebuchet MS"/>
              <a:cs typeface="Trebuchet MS"/>
              <a:sym typeface="Trebuchet MS"/>
            </a:endParaRPr>
          </a:p>
        </p:txBody>
      </p:sp>
      <p:sp>
        <p:nvSpPr>
          <p:cNvPr id="2229" name="Google Shape;2229;p68"/>
          <p:cNvSpPr/>
          <p:nvPr/>
        </p:nvSpPr>
        <p:spPr>
          <a:xfrm>
            <a:off x="3191075" y="3922438"/>
            <a:ext cx="27102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rPr>
              <a:t>email</a:t>
            </a:r>
            <a:endParaRPr>
              <a:solidFill>
                <a:srgbClr val="999999"/>
              </a:solidFill>
            </a:endParaRPr>
          </a:p>
        </p:txBody>
      </p:sp>
      <p:grpSp>
        <p:nvGrpSpPr>
          <p:cNvPr id="2230" name="Google Shape;2230;p68"/>
          <p:cNvGrpSpPr/>
          <p:nvPr/>
        </p:nvGrpSpPr>
        <p:grpSpPr>
          <a:xfrm>
            <a:off x="-55800" y="4695375"/>
            <a:ext cx="9255600" cy="594900"/>
            <a:chOff x="-55800" y="4695375"/>
            <a:chExt cx="9255600" cy="594900"/>
          </a:xfrm>
        </p:grpSpPr>
        <p:sp>
          <p:nvSpPr>
            <p:cNvPr id="2231" name="Google Shape;2231;p68"/>
            <p:cNvSpPr/>
            <p:nvPr/>
          </p:nvSpPr>
          <p:spPr>
            <a:xfrm>
              <a:off x="-55800" y="46953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8"/>
            <p:cNvSpPr txBox="1"/>
            <p:nvPr/>
          </p:nvSpPr>
          <p:spPr>
            <a:xfrm>
              <a:off x="0" y="4785075"/>
              <a:ext cx="319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rgbClr val="0000FF"/>
                  </a:solidFill>
                  <a:latin typeface="Trebuchet MS"/>
                  <a:ea typeface="Trebuchet MS"/>
                  <a:cs typeface="Trebuchet MS"/>
                  <a:sym typeface="Trebuchet MS"/>
                </a:rPr>
                <a:t>Careers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FAQ</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Contact Us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Press</a:t>
              </a:r>
              <a:endParaRPr sz="1500" u="sng">
                <a:solidFill>
                  <a:srgbClr val="0000FF"/>
                </a:solidFill>
                <a:latin typeface="Trebuchet MS"/>
                <a:ea typeface="Trebuchet MS"/>
                <a:cs typeface="Trebuchet MS"/>
                <a:sym typeface="Trebuchet MS"/>
              </a:endParaRPr>
            </a:p>
          </p:txBody>
        </p:sp>
        <p:pic>
          <p:nvPicPr>
            <p:cNvPr id="2233" name="Google Shape;2233;p68"/>
            <p:cNvPicPr preferRelativeResize="0"/>
            <p:nvPr/>
          </p:nvPicPr>
          <p:blipFill>
            <a:blip r:embed="rId6">
              <a:alphaModFix/>
            </a:blip>
            <a:stretch>
              <a:fillRect/>
            </a:stretch>
          </p:blipFill>
          <p:spPr>
            <a:xfrm>
              <a:off x="3247850" y="4801350"/>
              <a:ext cx="382950" cy="382950"/>
            </a:xfrm>
            <a:prstGeom prst="rect">
              <a:avLst/>
            </a:prstGeom>
            <a:noFill/>
            <a:ln>
              <a:noFill/>
            </a:ln>
          </p:spPr>
        </p:pic>
        <p:pic>
          <p:nvPicPr>
            <p:cNvPr id="2234" name="Google Shape;2234;p68"/>
            <p:cNvPicPr preferRelativeResize="0"/>
            <p:nvPr/>
          </p:nvPicPr>
          <p:blipFill>
            <a:blip r:embed="rId7">
              <a:alphaModFix/>
            </a:blip>
            <a:stretch>
              <a:fillRect/>
            </a:stretch>
          </p:blipFill>
          <p:spPr>
            <a:xfrm>
              <a:off x="3708650" y="4801350"/>
              <a:ext cx="382950" cy="382950"/>
            </a:xfrm>
            <a:prstGeom prst="rect">
              <a:avLst/>
            </a:prstGeom>
            <a:noFill/>
            <a:ln>
              <a:noFill/>
            </a:ln>
          </p:spPr>
        </p:pic>
        <p:pic>
          <p:nvPicPr>
            <p:cNvPr id="2235" name="Google Shape;2235;p68"/>
            <p:cNvPicPr preferRelativeResize="0"/>
            <p:nvPr/>
          </p:nvPicPr>
          <p:blipFill>
            <a:blip r:embed="rId8">
              <a:alphaModFix/>
            </a:blip>
            <a:stretch>
              <a:fillRect/>
            </a:stretch>
          </p:blipFill>
          <p:spPr>
            <a:xfrm>
              <a:off x="4169450" y="4801350"/>
              <a:ext cx="382950" cy="382950"/>
            </a:xfrm>
            <a:prstGeom prst="rect">
              <a:avLst/>
            </a:prstGeom>
            <a:noFill/>
            <a:ln>
              <a:noFill/>
            </a:ln>
          </p:spPr>
        </p:pic>
      </p:grpSp>
      <p:sp>
        <p:nvSpPr>
          <p:cNvPr id="2236" name="Google Shape;2236;p68"/>
          <p:cNvSpPr/>
          <p:nvPr/>
        </p:nvSpPr>
        <p:spPr>
          <a:xfrm>
            <a:off x="4021475" y="4239250"/>
            <a:ext cx="1049400" cy="3132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05252"/>
                </a:solidFill>
              </a:rPr>
              <a:t>Submit</a:t>
            </a:r>
            <a:endParaRPr b="1" sz="1200">
              <a:solidFill>
                <a:srgbClr val="305252"/>
              </a:solidFill>
            </a:endParaRPr>
          </a:p>
        </p:txBody>
      </p:sp>
      <p:pic>
        <p:nvPicPr>
          <p:cNvPr id="2237" name="Google Shape;2237;p68"/>
          <p:cNvPicPr preferRelativeResize="0"/>
          <p:nvPr/>
        </p:nvPicPr>
        <p:blipFill>
          <a:blip r:embed="rId9">
            <a:alphaModFix/>
          </a:blip>
          <a:stretch>
            <a:fillRect/>
          </a:stretch>
        </p:blipFill>
        <p:spPr>
          <a:xfrm>
            <a:off x="409825" y="1024775"/>
            <a:ext cx="2286000" cy="1463040"/>
          </a:xfrm>
          <a:prstGeom prst="rect">
            <a:avLst/>
          </a:prstGeom>
          <a:noFill/>
          <a:ln>
            <a:noFill/>
          </a:ln>
        </p:spPr>
      </p:pic>
      <p:pic>
        <p:nvPicPr>
          <p:cNvPr id="2238" name="Google Shape;2238;p68"/>
          <p:cNvPicPr preferRelativeResize="0"/>
          <p:nvPr/>
        </p:nvPicPr>
        <p:blipFill>
          <a:blip r:embed="rId10">
            <a:alphaModFix/>
          </a:blip>
          <a:stretch>
            <a:fillRect/>
          </a:stretch>
        </p:blipFill>
        <p:spPr>
          <a:xfrm>
            <a:off x="3143034" y="1024775"/>
            <a:ext cx="2286000" cy="1463040"/>
          </a:xfrm>
          <a:prstGeom prst="rect">
            <a:avLst/>
          </a:prstGeom>
          <a:noFill/>
          <a:ln>
            <a:noFill/>
          </a:ln>
        </p:spPr>
      </p:pic>
      <p:pic>
        <p:nvPicPr>
          <p:cNvPr id="2239" name="Google Shape;2239;p68"/>
          <p:cNvPicPr preferRelativeResize="0"/>
          <p:nvPr/>
        </p:nvPicPr>
        <p:blipFill>
          <a:blip r:embed="rId11">
            <a:alphaModFix/>
          </a:blip>
          <a:stretch>
            <a:fillRect/>
          </a:stretch>
        </p:blipFill>
        <p:spPr>
          <a:xfrm>
            <a:off x="6049696" y="1024775"/>
            <a:ext cx="2286001" cy="1463040"/>
          </a:xfrm>
          <a:prstGeom prst="rect">
            <a:avLst/>
          </a:prstGeom>
          <a:noFill/>
          <a:ln>
            <a:noFill/>
          </a:ln>
        </p:spPr>
      </p:pic>
      <p:sp>
        <p:nvSpPr>
          <p:cNvPr id="2240" name="Google Shape;2240;p68"/>
          <p:cNvSpPr txBox="1"/>
          <p:nvPr/>
        </p:nvSpPr>
        <p:spPr>
          <a:xfrm>
            <a:off x="3142950" y="2533375"/>
            <a:ext cx="2366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Recommended healthy habits</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habits we can include to benefit our mental health.</a:t>
            </a:r>
            <a:endParaRPr sz="1300">
              <a:solidFill>
                <a:schemeClr val="dk1"/>
              </a:solidFill>
              <a:latin typeface="Trebuchet MS"/>
              <a:ea typeface="Trebuchet MS"/>
              <a:cs typeface="Trebuchet MS"/>
              <a:sym typeface="Trebuchet MS"/>
            </a:endParaRPr>
          </a:p>
        </p:txBody>
      </p:sp>
      <p:sp>
        <p:nvSpPr>
          <p:cNvPr id="2241" name="Google Shape;2241;p68"/>
          <p:cNvSpPr txBox="1"/>
          <p:nvPr/>
        </p:nvSpPr>
        <p:spPr>
          <a:xfrm>
            <a:off x="399750" y="2533375"/>
            <a:ext cx="2366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Why is this happening?</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how external factors might impact our mental health. </a:t>
            </a:r>
            <a:endParaRPr sz="1300">
              <a:solidFill>
                <a:schemeClr val="dk1"/>
              </a:solidFill>
              <a:latin typeface="Trebuchet MS"/>
              <a:ea typeface="Trebuchet MS"/>
              <a:cs typeface="Trebuchet MS"/>
              <a:sym typeface="Trebuchet MS"/>
            </a:endParaRPr>
          </a:p>
        </p:txBody>
      </p:sp>
      <p:sp>
        <p:nvSpPr>
          <p:cNvPr id="2242" name="Google Shape;2242;p68"/>
          <p:cNvSpPr txBox="1"/>
          <p:nvPr/>
        </p:nvSpPr>
        <p:spPr>
          <a:xfrm>
            <a:off x="6038550" y="2533375"/>
            <a:ext cx="2450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How to grow my wellbeing?</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methods to improve wellbeing long-term. </a:t>
            </a:r>
            <a:endParaRPr sz="1300">
              <a:solidFill>
                <a:schemeClr val="dk1"/>
              </a:solidFill>
              <a:latin typeface="Trebuchet MS"/>
              <a:ea typeface="Trebuchet MS"/>
              <a:cs typeface="Trebuchet MS"/>
              <a:sym typeface="Trebuchet MS"/>
            </a:endParaRPr>
          </a:p>
        </p:txBody>
      </p:sp>
      <p:cxnSp>
        <p:nvCxnSpPr>
          <p:cNvPr id="2243" name="Google Shape;2243;p68"/>
          <p:cNvCxnSpPr/>
          <p:nvPr/>
        </p:nvCxnSpPr>
        <p:spPr>
          <a:xfrm flipH="1">
            <a:off x="8992763" y="990778"/>
            <a:ext cx="10800" cy="3797700"/>
          </a:xfrm>
          <a:prstGeom prst="straightConnector1">
            <a:avLst/>
          </a:prstGeom>
          <a:noFill/>
          <a:ln cap="flat" cmpd="sng" w="19050">
            <a:solidFill>
              <a:schemeClr val="dk2"/>
            </a:solidFill>
            <a:prstDash val="solid"/>
            <a:round/>
            <a:headEnd len="med" w="med" type="none"/>
            <a:tailEnd len="med" w="med" type="none"/>
          </a:ln>
        </p:spPr>
      </p:cxnSp>
      <p:sp>
        <p:nvSpPr>
          <p:cNvPr id="2244" name="Google Shape;2244;p68"/>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8"/>
          <p:cNvSpPr/>
          <p:nvPr/>
        </p:nvSpPr>
        <p:spPr>
          <a:xfrm>
            <a:off x="9020375" y="4209650"/>
            <a:ext cx="123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8"/>
          <p:cNvSpPr/>
          <p:nvPr/>
        </p:nvSpPr>
        <p:spPr>
          <a:xfrm rot="5400000">
            <a:off x="8992763" y="45493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0" name="Shape 2250"/>
        <p:cNvGrpSpPr/>
        <p:nvPr/>
      </p:nvGrpSpPr>
      <p:grpSpPr>
        <a:xfrm>
          <a:off x="0" y="0"/>
          <a:ext cx="0" cy="0"/>
          <a:chOff x="0" y="0"/>
          <a:chExt cx="0" cy="0"/>
        </a:xfrm>
      </p:grpSpPr>
      <p:sp>
        <p:nvSpPr>
          <p:cNvPr id="2251" name="Google Shape;2251;p69"/>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2" name="Google Shape;2252;p69"/>
          <p:cNvGrpSpPr/>
          <p:nvPr/>
        </p:nvGrpSpPr>
        <p:grpSpPr>
          <a:xfrm>
            <a:off x="-36350" y="-46025"/>
            <a:ext cx="9255600" cy="441900"/>
            <a:chOff x="-36350" y="-46025"/>
            <a:chExt cx="9255600" cy="441900"/>
          </a:xfrm>
        </p:grpSpPr>
        <p:sp>
          <p:nvSpPr>
            <p:cNvPr id="2253" name="Google Shape;2253;p69"/>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9"/>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9"/>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6" name="Google Shape;2256;p69"/>
            <p:cNvGrpSpPr/>
            <p:nvPr/>
          </p:nvGrpSpPr>
          <p:grpSpPr>
            <a:xfrm>
              <a:off x="915550" y="40975"/>
              <a:ext cx="360900" cy="268025"/>
              <a:chOff x="763150" y="40975"/>
              <a:chExt cx="360900" cy="268025"/>
            </a:xfrm>
          </p:grpSpPr>
          <p:sp>
            <p:nvSpPr>
              <p:cNvPr id="2257" name="Google Shape;2257;p69"/>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9"/>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9" name="Google Shape;2259;p69"/>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a:t>
              </a:r>
              <a:r>
                <a:rPr lang="en">
                  <a:solidFill>
                    <a:schemeClr val="dk1"/>
                  </a:solidFill>
                </a:rPr>
                <a:t>helpinglovedones</a:t>
              </a:r>
              <a:endParaRPr/>
            </a:p>
          </p:txBody>
        </p:sp>
        <p:sp>
          <p:nvSpPr>
            <p:cNvPr id="2260" name="Google Shape;2260;p69"/>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1" name="Google Shape;2261;p69"/>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2262" name="Google Shape;2262;p69"/>
          <p:cNvGrpSpPr/>
          <p:nvPr/>
        </p:nvGrpSpPr>
        <p:grpSpPr>
          <a:xfrm>
            <a:off x="136900" y="483975"/>
            <a:ext cx="1380375" cy="415500"/>
            <a:chOff x="136900" y="483975"/>
            <a:chExt cx="1380375" cy="415500"/>
          </a:xfrm>
        </p:grpSpPr>
        <p:pic>
          <p:nvPicPr>
            <p:cNvPr id="2263" name="Google Shape;2263;p69"/>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2264" name="Google Shape;2264;p69"/>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2265" name="Google Shape;2265;p69"/>
          <p:cNvGrpSpPr/>
          <p:nvPr/>
        </p:nvGrpSpPr>
        <p:grpSpPr>
          <a:xfrm>
            <a:off x="3798026" y="431075"/>
            <a:ext cx="1547941" cy="524499"/>
            <a:chOff x="3149526" y="459325"/>
            <a:chExt cx="1547941" cy="524499"/>
          </a:xfrm>
        </p:grpSpPr>
        <p:sp>
          <p:nvSpPr>
            <p:cNvPr id="2266" name="Google Shape;2266;p69"/>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2267" name="Google Shape;2267;p69"/>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2268" name="Google Shape;2268;p69"/>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2269" name="Google Shape;2269;p69"/>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2270" name="Google Shape;2270;p69"/>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2271" name="Google Shape;2271;p69"/>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pic>
        <p:nvPicPr>
          <p:cNvPr id="2272" name="Google Shape;2272;p69"/>
          <p:cNvPicPr preferRelativeResize="0"/>
          <p:nvPr/>
        </p:nvPicPr>
        <p:blipFill>
          <a:blip r:embed="rId6">
            <a:alphaModFix/>
          </a:blip>
          <a:stretch>
            <a:fillRect/>
          </a:stretch>
        </p:blipFill>
        <p:spPr>
          <a:xfrm>
            <a:off x="2546175" y="1154525"/>
            <a:ext cx="4226724" cy="2658226"/>
          </a:xfrm>
          <a:prstGeom prst="rect">
            <a:avLst/>
          </a:prstGeom>
          <a:noFill/>
          <a:ln>
            <a:noFill/>
          </a:ln>
        </p:spPr>
      </p:pic>
      <p:sp>
        <p:nvSpPr>
          <p:cNvPr id="2273" name="Google Shape;2273;p69"/>
          <p:cNvSpPr txBox="1"/>
          <p:nvPr/>
        </p:nvSpPr>
        <p:spPr>
          <a:xfrm>
            <a:off x="479609" y="4200175"/>
            <a:ext cx="79611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Trebuchet MS"/>
                <a:ea typeface="Trebuchet MS"/>
                <a:cs typeface="Trebuchet MS"/>
                <a:sym typeface="Trebuchet MS"/>
              </a:rPr>
              <a:t>Helping Loved Ones</a:t>
            </a:r>
            <a:endParaRPr sz="3900">
              <a:solidFill>
                <a:srgbClr val="305252"/>
              </a:solidFill>
              <a:latin typeface="Trebuchet MS"/>
              <a:ea typeface="Trebuchet MS"/>
              <a:cs typeface="Trebuchet MS"/>
              <a:sym typeface="Trebuchet MS"/>
            </a:endParaRPr>
          </a:p>
        </p:txBody>
      </p:sp>
      <p:cxnSp>
        <p:nvCxnSpPr>
          <p:cNvPr id="2274" name="Google Shape;2274;p69"/>
          <p:cNvCxnSpPr/>
          <p:nvPr/>
        </p:nvCxnSpPr>
        <p:spPr>
          <a:xfrm flipH="1">
            <a:off x="8990963" y="1019628"/>
            <a:ext cx="12600" cy="4114800"/>
          </a:xfrm>
          <a:prstGeom prst="straightConnector1">
            <a:avLst/>
          </a:prstGeom>
          <a:noFill/>
          <a:ln cap="flat" cmpd="sng" w="19050">
            <a:solidFill>
              <a:schemeClr val="dk2"/>
            </a:solidFill>
            <a:prstDash val="solid"/>
            <a:round/>
            <a:headEnd len="med" w="med" type="none"/>
            <a:tailEnd len="med" w="med" type="none"/>
          </a:ln>
        </p:spPr>
      </p:cxnSp>
      <p:sp>
        <p:nvSpPr>
          <p:cNvPr id="2275" name="Google Shape;2275;p69"/>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9"/>
          <p:cNvSpPr/>
          <p:nvPr/>
        </p:nvSpPr>
        <p:spPr>
          <a:xfrm>
            <a:off x="9020375" y="11616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9"/>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p70"/>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3" name="Google Shape;2283;p70"/>
          <p:cNvGrpSpPr/>
          <p:nvPr/>
        </p:nvGrpSpPr>
        <p:grpSpPr>
          <a:xfrm>
            <a:off x="-36350" y="-46025"/>
            <a:ext cx="9255600" cy="441900"/>
            <a:chOff x="-36350" y="-46025"/>
            <a:chExt cx="9255600" cy="441900"/>
          </a:xfrm>
        </p:grpSpPr>
        <p:sp>
          <p:nvSpPr>
            <p:cNvPr id="2284" name="Google Shape;2284;p70"/>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0"/>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0"/>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7" name="Google Shape;2287;p70"/>
            <p:cNvGrpSpPr/>
            <p:nvPr/>
          </p:nvGrpSpPr>
          <p:grpSpPr>
            <a:xfrm>
              <a:off x="915550" y="40975"/>
              <a:ext cx="360900" cy="268025"/>
              <a:chOff x="763150" y="40975"/>
              <a:chExt cx="360900" cy="268025"/>
            </a:xfrm>
          </p:grpSpPr>
          <p:sp>
            <p:nvSpPr>
              <p:cNvPr id="2288" name="Google Shape;2288;p70"/>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0"/>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0" name="Google Shape;2290;p70"/>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www.caraway.com/helpinglovedones</a:t>
              </a:r>
              <a:endParaRPr/>
            </a:p>
          </p:txBody>
        </p:sp>
        <p:sp>
          <p:nvSpPr>
            <p:cNvPr id="2291" name="Google Shape;2291;p70"/>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2" name="Google Shape;2292;p70"/>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2293" name="Google Shape;2293;p70"/>
          <p:cNvGrpSpPr/>
          <p:nvPr/>
        </p:nvGrpSpPr>
        <p:grpSpPr>
          <a:xfrm>
            <a:off x="136900" y="483975"/>
            <a:ext cx="1380375" cy="415500"/>
            <a:chOff x="136900" y="483975"/>
            <a:chExt cx="1380375" cy="415500"/>
          </a:xfrm>
        </p:grpSpPr>
        <p:pic>
          <p:nvPicPr>
            <p:cNvPr id="2294" name="Google Shape;2294;p70"/>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2295" name="Google Shape;2295;p70"/>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2296" name="Google Shape;2296;p70"/>
          <p:cNvGrpSpPr/>
          <p:nvPr/>
        </p:nvGrpSpPr>
        <p:grpSpPr>
          <a:xfrm>
            <a:off x="3798026" y="431075"/>
            <a:ext cx="1547941" cy="524499"/>
            <a:chOff x="3149526" y="459325"/>
            <a:chExt cx="1547941" cy="524499"/>
          </a:xfrm>
        </p:grpSpPr>
        <p:sp>
          <p:nvSpPr>
            <p:cNvPr id="2297" name="Google Shape;2297;p70"/>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2298" name="Google Shape;2298;p70"/>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2299" name="Google Shape;2299;p70"/>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2300" name="Google Shape;2300;p70"/>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2301" name="Google Shape;2301;p70"/>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2302" name="Google Shape;2302;p70"/>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2303" name="Google Shape;2303;p70"/>
          <p:cNvSpPr txBox="1"/>
          <p:nvPr/>
        </p:nvSpPr>
        <p:spPr>
          <a:xfrm>
            <a:off x="468259" y="1091675"/>
            <a:ext cx="79611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Trebuchet MS"/>
                <a:ea typeface="Trebuchet MS"/>
                <a:cs typeface="Trebuchet MS"/>
                <a:sym typeface="Trebuchet MS"/>
              </a:rPr>
              <a:t>Helping Loved Ones</a:t>
            </a:r>
            <a:endParaRPr sz="3900">
              <a:solidFill>
                <a:srgbClr val="305252"/>
              </a:solidFill>
              <a:latin typeface="Trebuchet MS"/>
              <a:ea typeface="Trebuchet MS"/>
              <a:cs typeface="Trebuchet MS"/>
              <a:sym typeface="Trebuchet MS"/>
            </a:endParaRPr>
          </a:p>
        </p:txBody>
      </p:sp>
      <p:sp>
        <p:nvSpPr>
          <p:cNvPr id="2304" name="Google Shape;2304;p70"/>
          <p:cNvSpPr/>
          <p:nvPr/>
        </p:nvSpPr>
        <p:spPr>
          <a:xfrm>
            <a:off x="68075" y="1977675"/>
            <a:ext cx="8985300" cy="30255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A28497"/>
              </a:highlight>
            </a:endParaRPr>
          </a:p>
        </p:txBody>
      </p:sp>
      <p:pic>
        <p:nvPicPr>
          <p:cNvPr id="2305" name="Google Shape;2305;p70"/>
          <p:cNvPicPr preferRelativeResize="0"/>
          <p:nvPr/>
        </p:nvPicPr>
        <p:blipFill>
          <a:blip r:embed="rId6">
            <a:alphaModFix/>
          </a:blip>
          <a:stretch>
            <a:fillRect/>
          </a:stretch>
        </p:blipFill>
        <p:spPr>
          <a:xfrm>
            <a:off x="689900" y="2326925"/>
            <a:ext cx="2286000" cy="1463041"/>
          </a:xfrm>
          <a:prstGeom prst="rect">
            <a:avLst/>
          </a:prstGeom>
          <a:noFill/>
          <a:ln>
            <a:noFill/>
          </a:ln>
        </p:spPr>
      </p:pic>
      <p:pic>
        <p:nvPicPr>
          <p:cNvPr id="2306" name="Google Shape;2306;p70"/>
          <p:cNvPicPr preferRelativeResize="0"/>
          <p:nvPr/>
        </p:nvPicPr>
        <p:blipFill>
          <a:blip r:embed="rId7">
            <a:alphaModFix/>
          </a:blip>
          <a:stretch>
            <a:fillRect/>
          </a:stretch>
        </p:blipFill>
        <p:spPr>
          <a:xfrm>
            <a:off x="3448450" y="2326925"/>
            <a:ext cx="2286000" cy="1463040"/>
          </a:xfrm>
          <a:prstGeom prst="rect">
            <a:avLst/>
          </a:prstGeom>
          <a:noFill/>
          <a:ln>
            <a:noFill/>
          </a:ln>
        </p:spPr>
      </p:pic>
      <p:pic>
        <p:nvPicPr>
          <p:cNvPr id="2307" name="Google Shape;2307;p70"/>
          <p:cNvPicPr preferRelativeResize="0"/>
          <p:nvPr/>
        </p:nvPicPr>
        <p:blipFill>
          <a:blip r:embed="rId8">
            <a:alphaModFix/>
          </a:blip>
          <a:stretch>
            <a:fillRect/>
          </a:stretch>
        </p:blipFill>
        <p:spPr>
          <a:xfrm>
            <a:off x="6143350" y="2326925"/>
            <a:ext cx="2285999" cy="1463039"/>
          </a:xfrm>
          <a:prstGeom prst="rect">
            <a:avLst/>
          </a:prstGeom>
          <a:noFill/>
          <a:ln>
            <a:noFill/>
          </a:ln>
        </p:spPr>
      </p:pic>
      <p:sp>
        <p:nvSpPr>
          <p:cNvPr id="2308" name="Google Shape;2308;p70"/>
          <p:cNvSpPr txBox="1"/>
          <p:nvPr/>
        </p:nvSpPr>
        <p:spPr>
          <a:xfrm>
            <a:off x="704550" y="3752575"/>
            <a:ext cx="2366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How do I start</a:t>
            </a:r>
            <a:r>
              <a:rPr lang="en" sz="1300" u="sng">
                <a:solidFill>
                  <a:schemeClr val="accent1"/>
                </a:solidFill>
                <a:latin typeface="Trebuchet MS"/>
                <a:ea typeface="Trebuchet MS"/>
                <a:cs typeface="Trebuchet MS"/>
                <a:sym typeface="Trebuchet MS"/>
              </a:rPr>
              <a:t>?</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how we start helping others. </a:t>
            </a:r>
            <a:endParaRPr sz="1300">
              <a:solidFill>
                <a:schemeClr val="dk1"/>
              </a:solidFill>
              <a:latin typeface="Trebuchet MS"/>
              <a:ea typeface="Trebuchet MS"/>
              <a:cs typeface="Trebuchet MS"/>
              <a:sym typeface="Trebuchet MS"/>
            </a:endParaRPr>
          </a:p>
        </p:txBody>
      </p:sp>
      <p:sp>
        <p:nvSpPr>
          <p:cNvPr id="2309" name="Google Shape;2309;p70"/>
          <p:cNvSpPr txBox="1"/>
          <p:nvPr/>
        </p:nvSpPr>
        <p:spPr>
          <a:xfrm>
            <a:off x="3447750" y="3752575"/>
            <a:ext cx="2366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Am I really that impactful</a:t>
            </a:r>
            <a:r>
              <a:rPr lang="en" sz="1300" u="sng">
                <a:solidFill>
                  <a:schemeClr val="accent1"/>
                </a:solidFill>
                <a:latin typeface="Trebuchet MS"/>
                <a:ea typeface="Trebuchet MS"/>
                <a:cs typeface="Trebuchet MS"/>
                <a:sym typeface="Trebuchet MS"/>
              </a:rPr>
              <a:t>?</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the extent to which we can impact others. </a:t>
            </a:r>
            <a:endParaRPr sz="1300">
              <a:solidFill>
                <a:schemeClr val="dk1"/>
              </a:solidFill>
              <a:latin typeface="Trebuchet MS"/>
              <a:ea typeface="Trebuchet MS"/>
              <a:cs typeface="Trebuchet MS"/>
              <a:sym typeface="Trebuchet MS"/>
            </a:endParaRPr>
          </a:p>
        </p:txBody>
      </p:sp>
      <p:sp>
        <p:nvSpPr>
          <p:cNvPr id="2310" name="Google Shape;2310;p70"/>
          <p:cNvSpPr txBox="1"/>
          <p:nvPr/>
        </p:nvSpPr>
        <p:spPr>
          <a:xfrm>
            <a:off x="6124796" y="3752575"/>
            <a:ext cx="2366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Improving</a:t>
            </a:r>
            <a:r>
              <a:rPr lang="en" sz="1300" u="sng">
                <a:solidFill>
                  <a:schemeClr val="accent1"/>
                </a:solidFill>
                <a:latin typeface="Trebuchet MS"/>
                <a:ea typeface="Trebuchet MS"/>
                <a:cs typeface="Trebuchet MS"/>
                <a:sym typeface="Trebuchet MS"/>
              </a:rPr>
              <a:t> as a community!</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how the community as a whole can support each other. </a:t>
            </a:r>
            <a:endParaRPr sz="1300">
              <a:solidFill>
                <a:schemeClr val="dk1"/>
              </a:solidFill>
              <a:latin typeface="Trebuchet MS"/>
              <a:ea typeface="Trebuchet MS"/>
              <a:cs typeface="Trebuchet MS"/>
              <a:sym typeface="Trebuchet MS"/>
            </a:endParaRPr>
          </a:p>
        </p:txBody>
      </p:sp>
      <p:cxnSp>
        <p:nvCxnSpPr>
          <p:cNvPr id="2311" name="Google Shape;2311;p70"/>
          <p:cNvCxnSpPr/>
          <p:nvPr/>
        </p:nvCxnSpPr>
        <p:spPr>
          <a:xfrm flipH="1">
            <a:off x="8990963" y="867228"/>
            <a:ext cx="12600" cy="4266900"/>
          </a:xfrm>
          <a:prstGeom prst="straightConnector1">
            <a:avLst/>
          </a:prstGeom>
          <a:noFill/>
          <a:ln cap="flat" cmpd="sng" w="19050">
            <a:solidFill>
              <a:schemeClr val="dk2"/>
            </a:solidFill>
            <a:prstDash val="solid"/>
            <a:round/>
            <a:headEnd len="med" w="med" type="none"/>
            <a:tailEnd len="med" w="med" type="none"/>
          </a:ln>
        </p:spPr>
      </p:cxnSp>
      <p:sp>
        <p:nvSpPr>
          <p:cNvPr id="2312" name="Google Shape;2312;p70"/>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0"/>
          <p:cNvSpPr/>
          <p:nvPr/>
        </p:nvSpPr>
        <p:spPr>
          <a:xfrm>
            <a:off x="9020375" y="2761850"/>
            <a:ext cx="102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0"/>
          <p:cNvSpPr/>
          <p:nvPr/>
        </p:nvSpPr>
        <p:spPr>
          <a:xfrm rot="5400000">
            <a:off x="8990963" y="49422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8" name="Shape 2318"/>
        <p:cNvGrpSpPr/>
        <p:nvPr/>
      </p:nvGrpSpPr>
      <p:grpSpPr>
        <a:xfrm>
          <a:off x="0" y="0"/>
          <a:ext cx="0" cy="0"/>
          <a:chOff x="0" y="0"/>
          <a:chExt cx="0" cy="0"/>
        </a:xfrm>
      </p:grpSpPr>
      <p:sp>
        <p:nvSpPr>
          <p:cNvPr id="2319" name="Google Shape;2319;p71"/>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0" name="Google Shape;2320;p71"/>
          <p:cNvGrpSpPr/>
          <p:nvPr/>
        </p:nvGrpSpPr>
        <p:grpSpPr>
          <a:xfrm>
            <a:off x="-36350" y="-46025"/>
            <a:ext cx="9255600" cy="441900"/>
            <a:chOff x="-36350" y="-46025"/>
            <a:chExt cx="9255600" cy="441900"/>
          </a:xfrm>
        </p:grpSpPr>
        <p:sp>
          <p:nvSpPr>
            <p:cNvPr id="2321" name="Google Shape;2321;p71"/>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1"/>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1"/>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4" name="Google Shape;2324;p71"/>
            <p:cNvGrpSpPr/>
            <p:nvPr/>
          </p:nvGrpSpPr>
          <p:grpSpPr>
            <a:xfrm>
              <a:off x="915550" y="40975"/>
              <a:ext cx="360900" cy="268025"/>
              <a:chOff x="763150" y="40975"/>
              <a:chExt cx="360900" cy="268025"/>
            </a:xfrm>
          </p:grpSpPr>
          <p:sp>
            <p:nvSpPr>
              <p:cNvPr id="2325" name="Google Shape;2325;p71"/>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1"/>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7" name="Google Shape;2327;p71"/>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www.caraway.com/helpinglovedones</a:t>
              </a:r>
              <a:endParaRPr/>
            </a:p>
          </p:txBody>
        </p:sp>
        <p:sp>
          <p:nvSpPr>
            <p:cNvPr id="2328" name="Google Shape;2328;p71"/>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9" name="Google Shape;2329;p71"/>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2330" name="Google Shape;2330;p71"/>
          <p:cNvGrpSpPr/>
          <p:nvPr/>
        </p:nvGrpSpPr>
        <p:grpSpPr>
          <a:xfrm>
            <a:off x="136900" y="483975"/>
            <a:ext cx="1380375" cy="415500"/>
            <a:chOff x="136900" y="483975"/>
            <a:chExt cx="1380375" cy="415500"/>
          </a:xfrm>
        </p:grpSpPr>
        <p:pic>
          <p:nvPicPr>
            <p:cNvPr id="2331" name="Google Shape;2331;p71"/>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2332" name="Google Shape;2332;p71"/>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2333" name="Google Shape;2333;p71"/>
          <p:cNvGrpSpPr/>
          <p:nvPr/>
        </p:nvGrpSpPr>
        <p:grpSpPr>
          <a:xfrm>
            <a:off x="3798026" y="431075"/>
            <a:ext cx="1547941" cy="524499"/>
            <a:chOff x="3149526" y="459325"/>
            <a:chExt cx="1547941" cy="524499"/>
          </a:xfrm>
        </p:grpSpPr>
        <p:sp>
          <p:nvSpPr>
            <p:cNvPr id="2334" name="Google Shape;2334;p71"/>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2335" name="Google Shape;2335;p71"/>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2336" name="Google Shape;2336;p71"/>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2337" name="Google Shape;2337;p71"/>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2338" name="Google Shape;2338;p71"/>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2339" name="Google Shape;2339;p71"/>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2340" name="Google Shape;2340;p71"/>
          <p:cNvSpPr/>
          <p:nvPr/>
        </p:nvSpPr>
        <p:spPr>
          <a:xfrm>
            <a:off x="98800" y="990775"/>
            <a:ext cx="8985300" cy="24393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A28497"/>
              </a:highlight>
            </a:endParaRPr>
          </a:p>
        </p:txBody>
      </p:sp>
      <p:sp>
        <p:nvSpPr>
          <p:cNvPr id="2341" name="Google Shape;2341;p71"/>
          <p:cNvSpPr txBox="1"/>
          <p:nvPr/>
        </p:nvSpPr>
        <p:spPr>
          <a:xfrm>
            <a:off x="3003428" y="3552575"/>
            <a:ext cx="30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305252"/>
                </a:solidFill>
                <a:latin typeface="Trebuchet MS"/>
                <a:ea typeface="Trebuchet MS"/>
                <a:cs typeface="Trebuchet MS"/>
                <a:sym typeface="Trebuchet MS"/>
              </a:rPr>
              <a:t>Sign up for our newsletter!</a:t>
            </a:r>
            <a:endParaRPr>
              <a:solidFill>
                <a:srgbClr val="305252"/>
              </a:solidFill>
              <a:latin typeface="Trebuchet MS"/>
              <a:ea typeface="Trebuchet MS"/>
              <a:cs typeface="Trebuchet MS"/>
              <a:sym typeface="Trebuchet MS"/>
            </a:endParaRPr>
          </a:p>
        </p:txBody>
      </p:sp>
      <p:sp>
        <p:nvSpPr>
          <p:cNvPr id="2342" name="Google Shape;2342;p71"/>
          <p:cNvSpPr/>
          <p:nvPr/>
        </p:nvSpPr>
        <p:spPr>
          <a:xfrm>
            <a:off x="3191075" y="3922438"/>
            <a:ext cx="27102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rPr>
              <a:t>email</a:t>
            </a:r>
            <a:endParaRPr>
              <a:solidFill>
                <a:srgbClr val="999999"/>
              </a:solidFill>
            </a:endParaRPr>
          </a:p>
        </p:txBody>
      </p:sp>
      <p:grpSp>
        <p:nvGrpSpPr>
          <p:cNvPr id="2343" name="Google Shape;2343;p71"/>
          <p:cNvGrpSpPr/>
          <p:nvPr/>
        </p:nvGrpSpPr>
        <p:grpSpPr>
          <a:xfrm>
            <a:off x="-55800" y="4695375"/>
            <a:ext cx="9255600" cy="594900"/>
            <a:chOff x="-55800" y="4695375"/>
            <a:chExt cx="9255600" cy="594900"/>
          </a:xfrm>
        </p:grpSpPr>
        <p:sp>
          <p:nvSpPr>
            <p:cNvPr id="2344" name="Google Shape;2344;p71"/>
            <p:cNvSpPr/>
            <p:nvPr/>
          </p:nvSpPr>
          <p:spPr>
            <a:xfrm>
              <a:off x="-55800" y="46953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1"/>
            <p:cNvSpPr txBox="1"/>
            <p:nvPr/>
          </p:nvSpPr>
          <p:spPr>
            <a:xfrm>
              <a:off x="0" y="4785075"/>
              <a:ext cx="319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rgbClr val="0000FF"/>
                  </a:solidFill>
                  <a:latin typeface="Trebuchet MS"/>
                  <a:ea typeface="Trebuchet MS"/>
                  <a:cs typeface="Trebuchet MS"/>
                  <a:sym typeface="Trebuchet MS"/>
                </a:rPr>
                <a:t>Careers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FAQ</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Contact Us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Press</a:t>
              </a:r>
              <a:endParaRPr sz="1500" u="sng">
                <a:solidFill>
                  <a:srgbClr val="0000FF"/>
                </a:solidFill>
                <a:latin typeface="Trebuchet MS"/>
                <a:ea typeface="Trebuchet MS"/>
                <a:cs typeface="Trebuchet MS"/>
                <a:sym typeface="Trebuchet MS"/>
              </a:endParaRPr>
            </a:p>
          </p:txBody>
        </p:sp>
        <p:pic>
          <p:nvPicPr>
            <p:cNvPr id="2346" name="Google Shape;2346;p71"/>
            <p:cNvPicPr preferRelativeResize="0"/>
            <p:nvPr/>
          </p:nvPicPr>
          <p:blipFill>
            <a:blip r:embed="rId6">
              <a:alphaModFix/>
            </a:blip>
            <a:stretch>
              <a:fillRect/>
            </a:stretch>
          </p:blipFill>
          <p:spPr>
            <a:xfrm>
              <a:off x="3247850" y="4801350"/>
              <a:ext cx="382950" cy="382950"/>
            </a:xfrm>
            <a:prstGeom prst="rect">
              <a:avLst/>
            </a:prstGeom>
            <a:noFill/>
            <a:ln>
              <a:noFill/>
            </a:ln>
          </p:spPr>
        </p:pic>
        <p:pic>
          <p:nvPicPr>
            <p:cNvPr id="2347" name="Google Shape;2347;p71"/>
            <p:cNvPicPr preferRelativeResize="0"/>
            <p:nvPr/>
          </p:nvPicPr>
          <p:blipFill>
            <a:blip r:embed="rId7">
              <a:alphaModFix/>
            </a:blip>
            <a:stretch>
              <a:fillRect/>
            </a:stretch>
          </p:blipFill>
          <p:spPr>
            <a:xfrm>
              <a:off x="3708650" y="4801350"/>
              <a:ext cx="382950" cy="382950"/>
            </a:xfrm>
            <a:prstGeom prst="rect">
              <a:avLst/>
            </a:prstGeom>
            <a:noFill/>
            <a:ln>
              <a:noFill/>
            </a:ln>
          </p:spPr>
        </p:pic>
        <p:pic>
          <p:nvPicPr>
            <p:cNvPr id="2348" name="Google Shape;2348;p71"/>
            <p:cNvPicPr preferRelativeResize="0"/>
            <p:nvPr/>
          </p:nvPicPr>
          <p:blipFill>
            <a:blip r:embed="rId8">
              <a:alphaModFix/>
            </a:blip>
            <a:stretch>
              <a:fillRect/>
            </a:stretch>
          </p:blipFill>
          <p:spPr>
            <a:xfrm>
              <a:off x="4169450" y="4801350"/>
              <a:ext cx="382950" cy="382950"/>
            </a:xfrm>
            <a:prstGeom prst="rect">
              <a:avLst/>
            </a:prstGeom>
            <a:noFill/>
            <a:ln>
              <a:noFill/>
            </a:ln>
          </p:spPr>
        </p:pic>
      </p:grpSp>
      <p:sp>
        <p:nvSpPr>
          <p:cNvPr id="2349" name="Google Shape;2349;p71"/>
          <p:cNvSpPr/>
          <p:nvPr/>
        </p:nvSpPr>
        <p:spPr>
          <a:xfrm>
            <a:off x="4021475" y="4239250"/>
            <a:ext cx="1049400" cy="3132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05252"/>
                </a:solidFill>
              </a:rPr>
              <a:t>Submit</a:t>
            </a:r>
            <a:endParaRPr b="1" sz="1200">
              <a:solidFill>
                <a:srgbClr val="305252"/>
              </a:solidFill>
            </a:endParaRPr>
          </a:p>
        </p:txBody>
      </p:sp>
      <p:pic>
        <p:nvPicPr>
          <p:cNvPr id="2350" name="Google Shape;2350;p71"/>
          <p:cNvPicPr preferRelativeResize="0"/>
          <p:nvPr/>
        </p:nvPicPr>
        <p:blipFill>
          <a:blip r:embed="rId9">
            <a:alphaModFix/>
          </a:blip>
          <a:stretch>
            <a:fillRect/>
          </a:stretch>
        </p:blipFill>
        <p:spPr>
          <a:xfrm>
            <a:off x="689900" y="1031525"/>
            <a:ext cx="2286000" cy="1463041"/>
          </a:xfrm>
          <a:prstGeom prst="rect">
            <a:avLst/>
          </a:prstGeom>
          <a:noFill/>
          <a:ln>
            <a:noFill/>
          </a:ln>
        </p:spPr>
      </p:pic>
      <p:pic>
        <p:nvPicPr>
          <p:cNvPr id="2351" name="Google Shape;2351;p71"/>
          <p:cNvPicPr preferRelativeResize="0"/>
          <p:nvPr/>
        </p:nvPicPr>
        <p:blipFill>
          <a:blip r:embed="rId10">
            <a:alphaModFix/>
          </a:blip>
          <a:stretch>
            <a:fillRect/>
          </a:stretch>
        </p:blipFill>
        <p:spPr>
          <a:xfrm>
            <a:off x="3448450" y="1031525"/>
            <a:ext cx="2286000" cy="1463040"/>
          </a:xfrm>
          <a:prstGeom prst="rect">
            <a:avLst/>
          </a:prstGeom>
          <a:noFill/>
          <a:ln>
            <a:noFill/>
          </a:ln>
        </p:spPr>
      </p:pic>
      <p:pic>
        <p:nvPicPr>
          <p:cNvPr id="2352" name="Google Shape;2352;p71"/>
          <p:cNvPicPr preferRelativeResize="0"/>
          <p:nvPr/>
        </p:nvPicPr>
        <p:blipFill>
          <a:blip r:embed="rId11">
            <a:alphaModFix/>
          </a:blip>
          <a:stretch>
            <a:fillRect/>
          </a:stretch>
        </p:blipFill>
        <p:spPr>
          <a:xfrm>
            <a:off x="6143350" y="1031525"/>
            <a:ext cx="2285999" cy="1463039"/>
          </a:xfrm>
          <a:prstGeom prst="rect">
            <a:avLst/>
          </a:prstGeom>
          <a:noFill/>
          <a:ln>
            <a:noFill/>
          </a:ln>
        </p:spPr>
      </p:pic>
      <p:sp>
        <p:nvSpPr>
          <p:cNvPr id="2353" name="Google Shape;2353;p71"/>
          <p:cNvSpPr txBox="1"/>
          <p:nvPr/>
        </p:nvSpPr>
        <p:spPr>
          <a:xfrm>
            <a:off x="704550" y="2457175"/>
            <a:ext cx="2366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How do I start?</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how we start helping others. </a:t>
            </a:r>
            <a:endParaRPr sz="1300">
              <a:solidFill>
                <a:schemeClr val="dk1"/>
              </a:solidFill>
              <a:latin typeface="Trebuchet MS"/>
              <a:ea typeface="Trebuchet MS"/>
              <a:cs typeface="Trebuchet MS"/>
              <a:sym typeface="Trebuchet MS"/>
            </a:endParaRPr>
          </a:p>
        </p:txBody>
      </p:sp>
      <p:sp>
        <p:nvSpPr>
          <p:cNvPr id="2354" name="Google Shape;2354;p71"/>
          <p:cNvSpPr txBox="1"/>
          <p:nvPr/>
        </p:nvSpPr>
        <p:spPr>
          <a:xfrm>
            <a:off x="3447750" y="2457175"/>
            <a:ext cx="2366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Am I really that impactful?</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the extent to which we can impact others. </a:t>
            </a:r>
            <a:endParaRPr sz="1300">
              <a:solidFill>
                <a:schemeClr val="dk1"/>
              </a:solidFill>
              <a:latin typeface="Trebuchet MS"/>
              <a:ea typeface="Trebuchet MS"/>
              <a:cs typeface="Trebuchet MS"/>
              <a:sym typeface="Trebuchet MS"/>
            </a:endParaRPr>
          </a:p>
        </p:txBody>
      </p:sp>
      <p:sp>
        <p:nvSpPr>
          <p:cNvPr id="2355" name="Google Shape;2355;p71"/>
          <p:cNvSpPr txBox="1"/>
          <p:nvPr/>
        </p:nvSpPr>
        <p:spPr>
          <a:xfrm>
            <a:off x="6124796" y="2457175"/>
            <a:ext cx="2366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accent1"/>
                </a:solidFill>
                <a:latin typeface="Trebuchet MS"/>
                <a:ea typeface="Trebuchet MS"/>
                <a:cs typeface="Trebuchet MS"/>
                <a:sym typeface="Trebuchet MS"/>
              </a:rPr>
              <a:t>Improving as a community!</a:t>
            </a:r>
            <a:endParaRPr sz="1300" u="sng">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lang="en" sz="1300">
                <a:solidFill>
                  <a:schemeClr val="dk1"/>
                </a:solidFill>
                <a:latin typeface="Trebuchet MS"/>
                <a:ea typeface="Trebuchet MS"/>
                <a:cs typeface="Trebuchet MS"/>
                <a:sym typeface="Trebuchet MS"/>
              </a:rPr>
              <a:t>Discusses how the community as a whole can support each other. </a:t>
            </a:r>
            <a:endParaRPr sz="1300">
              <a:solidFill>
                <a:schemeClr val="dk1"/>
              </a:solidFill>
              <a:latin typeface="Trebuchet MS"/>
              <a:ea typeface="Trebuchet MS"/>
              <a:cs typeface="Trebuchet MS"/>
              <a:sym typeface="Trebuchet MS"/>
            </a:endParaRPr>
          </a:p>
        </p:txBody>
      </p:sp>
      <p:cxnSp>
        <p:nvCxnSpPr>
          <p:cNvPr id="2356" name="Google Shape;2356;p71"/>
          <p:cNvCxnSpPr/>
          <p:nvPr/>
        </p:nvCxnSpPr>
        <p:spPr>
          <a:xfrm flipH="1">
            <a:off x="8992763" y="990778"/>
            <a:ext cx="10800" cy="3657600"/>
          </a:xfrm>
          <a:prstGeom prst="straightConnector1">
            <a:avLst/>
          </a:prstGeom>
          <a:noFill/>
          <a:ln cap="flat" cmpd="sng" w="19050">
            <a:solidFill>
              <a:schemeClr val="dk2"/>
            </a:solidFill>
            <a:prstDash val="solid"/>
            <a:round/>
            <a:headEnd len="med" w="med" type="none"/>
            <a:tailEnd len="med" w="med" type="none"/>
          </a:ln>
        </p:spPr>
      </p:cxnSp>
      <p:sp>
        <p:nvSpPr>
          <p:cNvPr id="2357" name="Google Shape;2357;p71"/>
          <p:cNvSpPr/>
          <p:nvPr/>
        </p:nvSpPr>
        <p:spPr>
          <a:xfrm rot="-5400000">
            <a:off x="8990963" y="9798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1"/>
          <p:cNvSpPr/>
          <p:nvPr/>
        </p:nvSpPr>
        <p:spPr>
          <a:xfrm>
            <a:off x="9020375" y="4209650"/>
            <a:ext cx="123600" cy="369300"/>
          </a:xfrm>
          <a:prstGeom prst="rect">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1"/>
          <p:cNvSpPr/>
          <p:nvPr/>
        </p:nvSpPr>
        <p:spPr>
          <a:xfrm rot="5400000">
            <a:off x="8992763" y="4549378"/>
            <a:ext cx="157800" cy="157800"/>
          </a:xfrm>
          <a:prstGeom prst="homePlate">
            <a:avLst>
              <a:gd fmla="val 50000" name="adj"/>
            </a:avLst>
          </a:prstGeom>
          <a:solidFill>
            <a:schemeClr val="dk1"/>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8"/>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18"/>
          <p:cNvGrpSpPr/>
          <p:nvPr/>
        </p:nvGrpSpPr>
        <p:grpSpPr>
          <a:xfrm>
            <a:off x="-36350" y="-46025"/>
            <a:ext cx="9255600" cy="441900"/>
            <a:chOff x="-36350" y="-46025"/>
            <a:chExt cx="9255600" cy="441900"/>
          </a:xfrm>
        </p:grpSpPr>
        <p:sp>
          <p:nvSpPr>
            <p:cNvPr id="234" name="Google Shape;234;p18"/>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18"/>
            <p:cNvGrpSpPr/>
            <p:nvPr/>
          </p:nvGrpSpPr>
          <p:grpSpPr>
            <a:xfrm>
              <a:off x="915550" y="40975"/>
              <a:ext cx="360900" cy="268025"/>
              <a:chOff x="763150" y="40975"/>
              <a:chExt cx="360900" cy="268025"/>
            </a:xfrm>
          </p:grpSpPr>
          <p:sp>
            <p:nvSpPr>
              <p:cNvPr id="238" name="Google Shape;238;p18"/>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18"/>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www.caraway.com/home</a:t>
              </a:r>
              <a:endParaRPr/>
            </a:p>
          </p:txBody>
        </p:sp>
        <p:sp>
          <p:nvSpPr>
            <p:cNvPr id="241" name="Google Shape;241;p18"/>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18"/>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243" name="Google Shape;243;p18"/>
          <p:cNvGrpSpPr/>
          <p:nvPr/>
        </p:nvGrpSpPr>
        <p:grpSpPr>
          <a:xfrm>
            <a:off x="3798026" y="431075"/>
            <a:ext cx="1547941" cy="524499"/>
            <a:chOff x="3149526" y="459325"/>
            <a:chExt cx="1547941" cy="524499"/>
          </a:xfrm>
        </p:grpSpPr>
        <p:sp>
          <p:nvSpPr>
            <p:cNvPr id="244" name="Google Shape;244;p18"/>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245" name="Google Shape;245;p18"/>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246" name="Google Shape;246;p18"/>
          <p:cNvPicPr preferRelativeResize="0"/>
          <p:nvPr/>
        </p:nvPicPr>
        <p:blipFill>
          <a:blip r:embed="rId4">
            <a:alphaModFix/>
          </a:blip>
          <a:stretch>
            <a:fillRect/>
          </a:stretch>
        </p:blipFill>
        <p:spPr>
          <a:xfrm>
            <a:off x="8164550" y="394275"/>
            <a:ext cx="789100" cy="594900"/>
          </a:xfrm>
          <a:prstGeom prst="rect">
            <a:avLst/>
          </a:prstGeom>
          <a:noFill/>
          <a:ln>
            <a:noFill/>
          </a:ln>
        </p:spPr>
      </p:pic>
      <p:sp>
        <p:nvSpPr>
          <p:cNvPr id="247" name="Google Shape;247;p18"/>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248" name="Google Shape;248;p18"/>
          <p:cNvPicPr preferRelativeResize="0"/>
          <p:nvPr/>
        </p:nvPicPr>
        <p:blipFill>
          <a:blip r:embed="rId4">
            <a:alphaModFix/>
          </a:blip>
          <a:stretch>
            <a:fillRect/>
          </a:stretch>
        </p:blipFill>
        <p:spPr>
          <a:xfrm>
            <a:off x="7193700" y="429475"/>
            <a:ext cx="789100" cy="524500"/>
          </a:xfrm>
          <a:prstGeom prst="rect">
            <a:avLst/>
          </a:prstGeom>
          <a:noFill/>
          <a:ln>
            <a:noFill/>
          </a:ln>
        </p:spPr>
      </p:pic>
      <p:sp>
        <p:nvSpPr>
          <p:cNvPr id="249" name="Google Shape;249;p18"/>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pic>
        <p:nvPicPr>
          <p:cNvPr id="250" name="Google Shape;250;p18"/>
          <p:cNvPicPr preferRelativeResize="0"/>
          <p:nvPr/>
        </p:nvPicPr>
        <p:blipFill rotWithShape="1">
          <a:blip r:embed="rId5">
            <a:alphaModFix/>
          </a:blip>
          <a:srcRect b="0" l="7190" r="8021" t="0"/>
          <a:stretch/>
        </p:blipFill>
        <p:spPr>
          <a:xfrm>
            <a:off x="1900100" y="1262350"/>
            <a:ext cx="5343800" cy="2675274"/>
          </a:xfrm>
          <a:prstGeom prst="rect">
            <a:avLst/>
          </a:prstGeom>
          <a:noFill/>
          <a:ln>
            <a:noFill/>
          </a:ln>
        </p:spPr>
      </p:pic>
      <p:sp>
        <p:nvSpPr>
          <p:cNvPr id="251" name="Google Shape;251;p18"/>
          <p:cNvSpPr txBox="1"/>
          <p:nvPr/>
        </p:nvSpPr>
        <p:spPr>
          <a:xfrm>
            <a:off x="3386688" y="4475625"/>
            <a:ext cx="48693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305252"/>
                </a:solidFill>
                <a:latin typeface="Trebuchet MS"/>
                <a:ea typeface="Trebuchet MS"/>
                <a:cs typeface="Trebuchet MS"/>
                <a:sym typeface="Trebuchet MS"/>
              </a:rPr>
              <a:t>Many female students don’t have the resources they need to handle their stress through access to therapists. Caraway provides immediate access to these professionals through their app and help with getting virtual appointments</a:t>
            </a:r>
            <a:endParaRPr sz="1500">
              <a:solidFill>
                <a:srgbClr val="305252"/>
              </a:solidFill>
              <a:latin typeface="Trebuchet MS"/>
              <a:ea typeface="Trebuchet MS"/>
              <a:cs typeface="Trebuchet MS"/>
              <a:sym typeface="Trebuchet MS"/>
            </a:endParaRPr>
          </a:p>
        </p:txBody>
      </p:sp>
      <p:cxnSp>
        <p:nvCxnSpPr>
          <p:cNvPr id="252" name="Google Shape;252;p18"/>
          <p:cNvCxnSpPr/>
          <p:nvPr/>
        </p:nvCxnSpPr>
        <p:spPr>
          <a:xfrm>
            <a:off x="573000" y="4248500"/>
            <a:ext cx="7998000" cy="0"/>
          </a:xfrm>
          <a:prstGeom prst="straightConnector1">
            <a:avLst/>
          </a:prstGeom>
          <a:noFill/>
          <a:ln cap="flat" cmpd="sng" w="9525">
            <a:solidFill>
              <a:schemeClr val="dk2"/>
            </a:solidFill>
            <a:prstDash val="solid"/>
            <a:round/>
            <a:headEnd len="med" w="med" type="none"/>
            <a:tailEnd len="med" w="med" type="none"/>
          </a:ln>
        </p:spPr>
      </p:cxnSp>
      <p:sp>
        <p:nvSpPr>
          <p:cNvPr id="253" name="Google Shape;253;p18"/>
          <p:cNvSpPr/>
          <p:nvPr/>
        </p:nvSpPr>
        <p:spPr>
          <a:xfrm>
            <a:off x="-36350" y="394275"/>
            <a:ext cx="9255600" cy="4749300"/>
          </a:xfrm>
          <a:prstGeom prst="rect">
            <a:avLst/>
          </a:prstGeom>
          <a:solidFill>
            <a:srgbClr val="EEEEEE">
              <a:alpha val="61880"/>
            </a:srgbClr>
          </a:solidFill>
          <a:ln cap="flat" cmpd="sng" w="9525">
            <a:solidFill>
              <a:schemeClr val="dk2"/>
            </a:solidFill>
            <a:prstDash val="solid"/>
            <a:round/>
            <a:headEnd len="sm" w="sm" type="none"/>
            <a:tailEnd len="sm" w="sm" type="none"/>
          </a:ln>
          <a:effectLst>
            <a:outerShdw rotWithShape="0" algn="bl" dir="5400000" dist="19050">
              <a:srgbClr val="000000">
                <a:alpha val="7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a:off x="-36350" y="382650"/>
            <a:ext cx="3549600" cy="4761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txBox="1"/>
          <p:nvPr/>
        </p:nvSpPr>
        <p:spPr>
          <a:xfrm>
            <a:off x="393775" y="377763"/>
            <a:ext cx="27078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chemeClr val="dk1"/>
                </a:solidFill>
                <a:latin typeface="Trebuchet MS"/>
                <a:ea typeface="Trebuchet MS"/>
                <a:cs typeface="Trebuchet MS"/>
                <a:sym typeface="Trebuchet MS"/>
              </a:rPr>
              <a:t>Explore Menu</a:t>
            </a:r>
            <a:endParaRPr b="1" sz="2900">
              <a:solidFill>
                <a:schemeClr val="dk1"/>
              </a:solidFill>
              <a:latin typeface="Trebuchet MS"/>
              <a:ea typeface="Trebuchet MS"/>
              <a:cs typeface="Trebuchet MS"/>
              <a:sym typeface="Trebuchet MS"/>
            </a:endParaRPr>
          </a:p>
        </p:txBody>
      </p:sp>
      <p:cxnSp>
        <p:nvCxnSpPr>
          <p:cNvPr id="256" name="Google Shape;256;p18"/>
          <p:cNvCxnSpPr/>
          <p:nvPr/>
        </p:nvCxnSpPr>
        <p:spPr>
          <a:xfrm>
            <a:off x="-22950" y="953950"/>
            <a:ext cx="3549600" cy="0"/>
          </a:xfrm>
          <a:prstGeom prst="straightConnector1">
            <a:avLst/>
          </a:prstGeom>
          <a:noFill/>
          <a:ln cap="flat" cmpd="sng" w="19050">
            <a:solidFill>
              <a:schemeClr val="dk1"/>
            </a:solidFill>
            <a:prstDash val="solid"/>
            <a:round/>
            <a:headEnd len="med" w="med" type="none"/>
            <a:tailEnd len="med" w="med" type="none"/>
          </a:ln>
        </p:spPr>
      </p:cxnSp>
      <p:cxnSp>
        <p:nvCxnSpPr>
          <p:cNvPr id="257" name="Google Shape;257;p18"/>
          <p:cNvCxnSpPr/>
          <p:nvPr/>
        </p:nvCxnSpPr>
        <p:spPr>
          <a:xfrm>
            <a:off x="-27125" y="1553725"/>
            <a:ext cx="3549600" cy="0"/>
          </a:xfrm>
          <a:prstGeom prst="straightConnector1">
            <a:avLst/>
          </a:prstGeom>
          <a:noFill/>
          <a:ln cap="flat" cmpd="sng" w="19050">
            <a:solidFill>
              <a:schemeClr val="dk1"/>
            </a:solidFill>
            <a:prstDash val="dot"/>
            <a:round/>
            <a:headEnd len="med" w="med" type="none"/>
            <a:tailEnd len="med" w="med" type="none"/>
          </a:ln>
        </p:spPr>
      </p:cxnSp>
      <p:cxnSp>
        <p:nvCxnSpPr>
          <p:cNvPr id="258" name="Google Shape;258;p18"/>
          <p:cNvCxnSpPr/>
          <p:nvPr/>
        </p:nvCxnSpPr>
        <p:spPr>
          <a:xfrm>
            <a:off x="-22950" y="2122500"/>
            <a:ext cx="3549600" cy="0"/>
          </a:xfrm>
          <a:prstGeom prst="straightConnector1">
            <a:avLst/>
          </a:prstGeom>
          <a:noFill/>
          <a:ln cap="flat" cmpd="sng" w="19050">
            <a:solidFill>
              <a:schemeClr val="dk1"/>
            </a:solidFill>
            <a:prstDash val="dot"/>
            <a:round/>
            <a:headEnd len="med" w="med" type="none"/>
            <a:tailEnd len="med" w="med" type="none"/>
          </a:ln>
        </p:spPr>
      </p:cxnSp>
      <p:cxnSp>
        <p:nvCxnSpPr>
          <p:cNvPr id="259" name="Google Shape;259;p18"/>
          <p:cNvCxnSpPr/>
          <p:nvPr/>
        </p:nvCxnSpPr>
        <p:spPr>
          <a:xfrm>
            <a:off x="-27125" y="2729700"/>
            <a:ext cx="3549600" cy="0"/>
          </a:xfrm>
          <a:prstGeom prst="straightConnector1">
            <a:avLst/>
          </a:prstGeom>
          <a:noFill/>
          <a:ln cap="flat" cmpd="sng" w="19050">
            <a:solidFill>
              <a:schemeClr val="dk1"/>
            </a:solidFill>
            <a:prstDash val="dot"/>
            <a:round/>
            <a:headEnd len="med" w="med" type="none"/>
            <a:tailEnd len="med" w="med" type="none"/>
          </a:ln>
        </p:spPr>
      </p:cxnSp>
      <p:cxnSp>
        <p:nvCxnSpPr>
          <p:cNvPr id="260" name="Google Shape;260;p18"/>
          <p:cNvCxnSpPr/>
          <p:nvPr/>
        </p:nvCxnSpPr>
        <p:spPr>
          <a:xfrm>
            <a:off x="-36350" y="3314275"/>
            <a:ext cx="3549600" cy="0"/>
          </a:xfrm>
          <a:prstGeom prst="straightConnector1">
            <a:avLst/>
          </a:prstGeom>
          <a:noFill/>
          <a:ln cap="flat" cmpd="sng" w="19050">
            <a:solidFill>
              <a:schemeClr val="dk1"/>
            </a:solidFill>
            <a:prstDash val="dot"/>
            <a:round/>
            <a:headEnd len="med" w="med" type="none"/>
            <a:tailEnd len="med" w="med" type="none"/>
          </a:ln>
        </p:spPr>
      </p:cxnSp>
      <p:sp>
        <p:nvSpPr>
          <p:cNvPr id="261" name="Google Shape;261;p18"/>
          <p:cNvSpPr txBox="1"/>
          <p:nvPr/>
        </p:nvSpPr>
        <p:spPr>
          <a:xfrm>
            <a:off x="0" y="1032875"/>
            <a:ext cx="11559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Trebuchet MS"/>
                <a:ea typeface="Trebuchet MS"/>
                <a:cs typeface="Trebuchet MS"/>
                <a:sym typeface="Trebuchet MS"/>
              </a:rPr>
              <a:t>Home</a:t>
            </a:r>
            <a:endParaRPr sz="2100">
              <a:solidFill>
                <a:schemeClr val="dk1"/>
              </a:solidFill>
              <a:latin typeface="Trebuchet MS"/>
              <a:ea typeface="Trebuchet MS"/>
              <a:cs typeface="Trebuchet MS"/>
              <a:sym typeface="Trebuchet MS"/>
            </a:endParaRPr>
          </a:p>
        </p:txBody>
      </p:sp>
      <p:sp>
        <p:nvSpPr>
          <p:cNvPr id="262" name="Google Shape;262;p18"/>
          <p:cNvSpPr txBox="1"/>
          <p:nvPr/>
        </p:nvSpPr>
        <p:spPr>
          <a:xfrm>
            <a:off x="0" y="1590850"/>
            <a:ext cx="24525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Trebuchet MS"/>
                <a:ea typeface="Trebuchet MS"/>
                <a:cs typeface="Trebuchet MS"/>
                <a:sym typeface="Trebuchet MS"/>
              </a:rPr>
              <a:t>Management Tips</a:t>
            </a:r>
            <a:endParaRPr sz="2100">
              <a:solidFill>
                <a:schemeClr val="dk1"/>
              </a:solidFill>
              <a:latin typeface="Trebuchet MS"/>
              <a:ea typeface="Trebuchet MS"/>
              <a:cs typeface="Trebuchet MS"/>
              <a:sym typeface="Trebuchet MS"/>
            </a:endParaRPr>
          </a:p>
        </p:txBody>
      </p:sp>
      <p:sp>
        <p:nvSpPr>
          <p:cNvPr id="263" name="Google Shape;263;p18"/>
          <p:cNvSpPr txBox="1"/>
          <p:nvPr/>
        </p:nvSpPr>
        <p:spPr>
          <a:xfrm>
            <a:off x="0" y="2160275"/>
            <a:ext cx="7890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Trebuchet MS"/>
                <a:ea typeface="Trebuchet MS"/>
                <a:cs typeface="Trebuchet MS"/>
                <a:sym typeface="Trebuchet MS"/>
              </a:rPr>
              <a:t>Blog</a:t>
            </a:r>
            <a:endParaRPr sz="2100">
              <a:solidFill>
                <a:schemeClr val="dk1"/>
              </a:solidFill>
              <a:latin typeface="Trebuchet MS"/>
              <a:ea typeface="Trebuchet MS"/>
              <a:cs typeface="Trebuchet MS"/>
              <a:sym typeface="Trebuchet MS"/>
            </a:endParaRPr>
          </a:p>
        </p:txBody>
      </p:sp>
      <p:sp>
        <p:nvSpPr>
          <p:cNvPr id="264" name="Google Shape;264;p18"/>
          <p:cNvSpPr txBox="1"/>
          <p:nvPr/>
        </p:nvSpPr>
        <p:spPr>
          <a:xfrm>
            <a:off x="0" y="2752575"/>
            <a:ext cx="22932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Trebuchet MS"/>
                <a:ea typeface="Trebuchet MS"/>
                <a:cs typeface="Trebuchet MS"/>
                <a:sym typeface="Trebuchet MS"/>
              </a:rPr>
              <a:t>Meet Therapists</a:t>
            </a:r>
            <a:endParaRPr sz="2100">
              <a:solidFill>
                <a:schemeClr val="dk1"/>
              </a:solidFill>
              <a:latin typeface="Trebuchet MS"/>
              <a:ea typeface="Trebuchet MS"/>
              <a:cs typeface="Trebuchet MS"/>
              <a:sym typeface="Trebuchet MS"/>
            </a:endParaRPr>
          </a:p>
        </p:txBody>
      </p:sp>
      <p:cxnSp>
        <p:nvCxnSpPr>
          <p:cNvPr id="265" name="Google Shape;265;p18"/>
          <p:cNvCxnSpPr/>
          <p:nvPr/>
        </p:nvCxnSpPr>
        <p:spPr>
          <a:xfrm>
            <a:off x="-18337" y="3899175"/>
            <a:ext cx="3549600" cy="0"/>
          </a:xfrm>
          <a:prstGeom prst="straightConnector1">
            <a:avLst/>
          </a:prstGeom>
          <a:noFill/>
          <a:ln cap="flat" cmpd="sng" w="19050">
            <a:solidFill>
              <a:schemeClr val="dk1"/>
            </a:solidFill>
            <a:prstDash val="dot"/>
            <a:round/>
            <a:headEnd len="med" w="med" type="none"/>
            <a:tailEnd len="med" w="med" type="none"/>
          </a:ln>
        </p:spPr>
      </p:cxnSp>
      <p:sp>
        <p:nvSpPr>
          <p:cNvPr id="266" name="Google Shape;266;p18"/>
          <p:cNvSpPr txBox="1"/>
          <p:nvPr/>
        </p:nvSpPr>
        <p:spPr>
          <a:xfrm>
            <a:off x="8842" y="3329750"/>
            <a:ext cx="33780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Trebuchet MS"/>
                <a:ea typeface="Trebuchet MS"/>
                <a:cs typeface="Trebuchet MS"/>
                <a:sym typeface="Trebuchet MS"/>
              </a:rPr>
              <a:t>Financial Aid Programs</a:t>
            </a:r>
            <a:endParaRPr sz="2100">
              <a:solidFill>
                <a:schemeClr val="dk1"/>
              </a:solidFill>
              <a:latin typeface="Trebuchet MS"/>
              <a:ea typeface="Trebuchet MS"/>
              <a:cs typeface="Trebuchet MS"/>
              <a:sym typeface="Trebuchet MS"/>
            </a:endParaRPr>
          </a:p>
        </p:txBody>
      </p:sp>
      <p:sp>
        <p:nvSpPr>
          <p:cNvPr id="267" name="Google Shape;267;p18"/>
          <p:cNvSpPr txBox="1"/>
          <p:nvPr/>
        </p:nvSpPr>
        <p:spPr>
          <a:xfrm>
            <a:off x="-36350" y="4597825"/>
            <a:ext cx="9426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rgbClr val="0000FF"/>
                </a:solidFill>
                <a:latin typeface="Trebuchet MS"/>
                <a:ea typeface="Trebuchet MS"/>
                <a:cs typeface="Trebuchet MS"/>
                <a:sym typeface="Trebuchet MS"/>
              </a:rPr>
              <a:t>Login</a:t>
            </a:r>
            <a:endParaRPr sz="1200" u="sng">
              <a:solidFill>
                <a:srgbClr val="0000FF"/>
              </a:solidFill>
              <a:latin typeface="Trebuchet MS"/>
              <a:ea typeface="Trebuchet MS"/>
              <a:cs typeface="Trebuchet MS"/>
              <a:sym typeface="Trebuchet MS"/>
            </a:endParaRPr>
          </a:p>
          <a:p>
            <a:pPr indent="0" lvl="0" marL="0" rtl="0" algn="l">
              <a:spcBef>
                <a:spcPts val="0"/>
              </a:spcBef>
              <a:spcAft>
                <a:spcPts val="0"/>
              </a:spcAft>
              <a:buNone/>
            </a:pPr>
            <a:r>
              <a:rPr lang="en" sz="1200" u="sng">
                <a:solidFill>
                  <a:srgbClr val="0000FF"/>
                </a:solidFill>
                <a:latin typeface="Trebuchet MS"/>
                <a:ea typeface="Trebuchet MS"/>
                <a:cs typeface="Trebuchet MS"/>
                <a:sym typeface="Trebuchet MS"/>
              </a:rPr>
              <a:t>Contact Us</a:t>
            </a:r>
            <a:endParaRPr sz="1200" u="sng">
              <a:solidFill>
                <a:srgbClr val="0000FF"/>
              </a:solidFill>
              <a:latin typeface="Trebuchet MS"/>
              <a:ea typeface="Trebuchet MS"/>
              <a:cs typeface="Trebuchet MS"/>
              <a:sym typeface="Trebuchet M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3" name="Shape 2363"/>
        <p:cNvGrpSpPr/>
        <p:nvPr/>
      </p:nvGrpSpPr>
      <p:grpSpPr>
        <a:xfrm>
          <a:off x="0" y="0"/>
          <a:ext cx="0" cy="0"/>
          <a:chOff x="0" y="0"/>
          <a:chExt cx="0" cy="0"/>
        </a:xfrm>
      </p:grpSpPr>
      <p:sp>
        <p:nvSpPr>
          <p:cNvPr id="2364" name="Google Shape;2364;p72"/>
          <p:cNvSpPr txBox="1"/>
          <p:nvPr/>
        </p:nvSpPr>
        <p:spPr>
          <a:xfrm>
            <a:off x="5683766" y="0"/>
            <a:ext cx="2231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305252"/>
                </a:solidFill>
                <a:latin typeface="Trebuchet MS"/>
                <a:ea typeface="Trebuchet MS"/>
                <a:cs typeface="Trebuchet MS"/>
                <a:sym typeface="Trebuchet MS"/>
              </a:rPr>
              <a:t>Learn about Jaleesa!</a:t>
            </a:r>
            <a:endParaRPr sz="1500">
              <a:solidFill>
                <a:srgbClr val="305252"/>
              </a:solidFill>
              <a:latin typeface="Trebuchet MS"/>
              <a:ea typeface="Trebuchet MS"/>
              <a:cs typeface="Trebuchet MS"/>
              <a:sym typeface="Trebuchet MS"/>
            </a:endParaRPr>
          </a:p>
        </p:txBody>
      </p:sp>
      <p:sp>
        <p:nvSpPr>
          <p:cNvPr id="2365" name="Google Shape;2365;p72"/>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6" name="Google Shape;2366;p72"/>
          <p:cNvGrpSpPr/>
          <p:nvPr/>
        </p:nvGrpSpPr>
        <p:grpSpPr>
          <a:xfrm>
            <a:off x="-36350" y="-46025"/>
            <a:ext cx="9255600" cy="441900"/>
            <a:chOff x="-36350" y="-46025"/>
            <a:chExt cx="9255600" cy="441900"/>
          </a:xfrm>
        </p:grpSpPr>
        <p:sp>
          <p:nvSpPr>
            <p:cNvPr id="2367" name="Google Shape;2367;p72"/>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2"/>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2"/>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0" name="Google Shape;2370;p72"/>
            <p:cNvGrpSpPr/>
            <p:nvPr/>
          </p:nvGrpSpPr>
          <p:grpSpPr>
            <a:xfrm>
              <a:off x="915550" y="40975"/>
              <a:ext cx="360900" cy="268025"/>
              <a:chOff x="763150" y="40975"/>
              <a:chExt cx="360900" cy="268025"/>
            </a:xfrm>
          </p:grpSpPr>
          <p:sp>
            <p:nvSpPr>
              <p:cNvPr id="2371" name="Google Shape;2371;p72"/>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2"/>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3" name="Google Shape;2373;p72"/>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www.caraway.com/facebook</a:t>
              </a:r>
              <a:endParaRPr/>
            </a:p>
          </p:txBody>
        </p:sp>
        <p:sp>
          <p:nvSpPr>
            <p:cNvPr id="2374" name="Google Shape;2374;p72"/>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5" name="Google Shape;2375;p72"/>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2376" name="Google Shape;2376;p72"/>
          <p:cNvGrpSpPr/>
          <p:nvPr/>
        </p:nvGrpSpPr>
        <p:grpSpPr>
          <a:xfrm>
            <a:off x="136900" y="483975"/>
            <a:ext cx="1380375" cy="415500"/>
            <a:chOff x="136900" y="483975"/>
            <a:chExt cx="1380375" cy="415500"/>
          </a:xfrm>
        </p:grpSpPr>
        <p:pic>
          <p:nvPicPr>
            <p:cNvPr id="2377" name="Google Shape;2377;p72"/>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2378" name="Google Shape;2378;p72"/>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2379" name="Google Shape;2379;p72"/>
          <p:cNvGrpSpPr/>
          <p:nvPr/>
        </p:nvGrpSpPr>
        <p:grpSpPr>
          <a:xfrm>
            <a:off x="3798026" y="431075"/>
            <a:ext cx="1547941" cy="524499"/>
            <a:chOff x="3149526" y="459325"/>
            <a:chExt cx="1547941" cy="524499"/>
          </a:xfrm>
        </p:grpSpPr>
        <p:sp>
          <p:nvSpPr>
            <p:cNvPr id="2380" name="Google Shape;2380;p72"/>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2381" name="Google Shape;2381;p72"/>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2382" name="Google Shape;2382;p72"/>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2383" name="Google Shape;2383;p72"/>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2384" name="Google Shape;2384;p72"/>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2385" name="Google Shape;2385;p72"/>
          <p:cNvSpPr txBox="1"/>
          <p:nvPr/>
        </p:nvSpPr>
        <p:spPr>
          <a:xfrm>
            <a:off x="7116950" y="485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grpSp>
        <p:nvGrpSpPr>
          <p:cNvPr id="2386" name="Google Shape;2386;p72"/>
          <p:cNvGrpSpPr/>
          <p:nvPr/>
        </p:nvGrpSpPr>
        <p:grpSpPr>
          <a:xfrm>
            <a:off x="-55800" y="4695375"/>
            <a:ext cx="9255600" cy="594900"/>
            <a:chOff x="-55800" y="4695375"/>
            <a:chExt cx="9255600" cy="594900"/>
          </a:xfrm>
        </p:grpSpPr>
        <p:sp>
          <p:nvSpPr>
            <p:cNvPr id="2387" name="Google Shape;2387;p72"/>
            <p:cNvSpPr/>
            <p:nvPr/>
          </p:nvSpPr>
          <p:spPr>
            <a:xfrm>
              <a:off x="-55800" y="46953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2"/>
            <p:cNvSpPr txBox="1"/>
            <p:nvPr/>
          </p:nvSpPr>
          <p:spPr>
            <a:xfrm>
              <a:off x="0" y="4785075"/>
              <a:ext cx="319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rgbClr val="0000FF"/>
                  </a:solidFill>
                  <a:latin typeface="Trebuchet MS"/>
                  <a:ea typeface="Trebuchet MS"/>
                  <a:cs typeface="Trebuchet MS"/>
                  <a:sym typeface="Trebuchet MS"/>
                </a:rPr>
                <a:t>Careers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FAQ</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Contact Us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Press</a:t>
              </a:r>
              <a:endParaRPr sz="1500" u="sng">
                <a:solidFill>
                  <a:srgbClr val="0000FF"/>
                </a:solidFill>
                <a:latin typeface="Trebuchet MS"/>
                <a:ea typeface="Trebuchet MS"/>
                <a:cs typeface="Trebuchet MS"/>
                <a:sym typeface="Trebuchet MS"/>
              </a:endParaRPr>
            </a:p>
          </p:txBody>
        </p:sp>
        <p:pic>
          <p:nvPicPr>
            <p:cNvPr id="2389" name="Google Shape;2389;p72"/>
            <p:cNvPicPr preferRelativeResize="0"/>
            <p:nvPr/>
          </p:nvPicPr>
          <p:blipFill>
            <a:blip r:embed="rId6">
              <a:alphaModFix/>
            </a:blip>
            <a:stretch>
              <a:fillRect/>
            </a:stretch>
          </p:blipFill>
          <p:spPr>
            <a:xfrm>
              <a:off x="3247850" y="4801350"/>
              <a:ext cx="382950" cy="382950"/>
            </a:xfrm>
            <a:prstGeom prst="rect">
              <a:avLst/>
            </a:prstGeom>
            <a:noFill/>
            <a:ln>
              <a:noFill/>
            </a:ln>
          </p:spPr>
        </p:pic>
        <p:pic>
          <p:nvPicPr>
            <p:cNvPr id="2390" name="Google Shape;2390;p72"/>
            <p:cNvPicPr preferRelativeResize="0"/>
            <p:nvPr/>
          </p:nvPicPr>
          <p:blipFill>
            <a:blip r:embed="rId7">
              <a:alphaModFix/>
            </a:blip>
            <a:stretch>
              <a:fillRect/>
            </a:stretch>
          </p:blipFill>
          <p:spPr>
            <a:xfrm>
              <a:off x="3708650" y="4801350"/>
              <a:ext cx="382950" cy="382950"/>
            </a:xfrm>
            <a:prstGeom prst="rect">
              <a:avLst/>
            </a:prstGeom>
            <a:noFill/>
            <a:ln>
              <a:noFill/>
            </a:ln>
          </p:spPr>
        </p:pic>
        <p:pic>
          <p:nvPicPr>
            <p:cNvPr id="2391" name="Google Shape;2391;p72"/>
            <p:cNvPicPr preferRelativeResize="0"/>
            <p:nvPr/>
          </p:nvPicPr>
          <p:blipFill>
            <a:blip r:embed="rId8">
              <a:alphaModFix/>
            </a:blip>
            <a:stretch>
              <a:fillRect/>
            </a:stretch>
          </p:blipFill>
          <p:spPr>
            <a:xfrm>
              <a:off x="4169450" y="4801350"/>
              <a:ext cx="382950" cy="382950"/>
            </a:xfrm>
            <a:prstGeom prst="rect">
              <a:avLst/>
            </a:prstGeom>
            <a:noFill/>
            <a:ln>
              <a:noFill/>
            </a:ln>
          </p:spPr>
        </p:pic>
      </p:grpSp>
      <p:sp>
        <p:nvSpPr>
          <p:cNvPr id="2392" name="Google Shape;2392;p72"/>
          <p:cNvSpPr txBox="1"/>
          <p:nvPr/>
        </p:nvSpPr>
        <p:spPr>
          <a:xfrm>
            <a:off x="1125400" y="2214725"/>
            <a:ext cx="69321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rgbClr val="305252"/>
                </a:solidFill>
                <a:latin typeface="Trebuchet MS"/>
                <a:ea typeface="Trebuchet MS"/>
                <a:cs typeface="Trebuchet MS"/>
                <a:sym typeface="Trebuchet MS"/>
              </a:rPr>
              <a:t>Redirecting you to Facebook…</a:t>
            </a:r>
            <a:endParaRPr sz="3100">
              <a:solidFill>
                <a:srgbClr val="305252"/>
              </a:solidFill>
              <a:latin typeface="Trebuchet MS"/>
              <a:ea typeface="Trebuchet MS"/>
              <a:cs typeface="Trebuchet MS"/>
              <a:sym typeface="Trebuchet M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sp>
        <p:nvSpPr>
          <p:cNvPr id="2397" name="Google Shape;2397;p73"/>
          <p:cNvSpPr txBox="1"/>
          <p:nvPr/>
        </p:nvSpPr>
        <p:spPr>
          <a:xfrm>
            <a:off x="5683766" y="0"/>
            <a:ext cx="2231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305252"/>
                </a:solidFill>
                <a:latin typeface="Trebuchet MS"/>
                <a:ea typeface="Trebuchet MS"/>
                <a:cs typeface="Trebuchet MS"/>
                <a:sym typeface="Trebuchet MS"/>
              </a:rPr>
              <a:t>Learn about Jaleesa!</a:t>
            </a:r>
            <a:endParaRPr sz="1500">
              <a:solidFill>
                <a:srgbClr val="305252"/>
              </a:solidFill>
              <a:latin typeface="Trebuchet MS"/>
              <a:ea typeface="Trebuchet MS"/>
              <a:cs typeface="Trebuchet MS"/>
              <a:sym typeface="Trebuchet MS"/>
            </a:endParaRPr>
          </a:p>
        </p:txBody>
      </p:sp>
      <p:sp>
        <p:nvSpPr>
          <p:cNvPr id="2398" name="Google Shape;2398;p73"/>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9" name="Google Shape;2399;p73"/>
          <p:cNvGrpSpPr/>
          <p:nvPr/>
        </p:nvGrpSpPr>
        <p:grpSpPr>
          <a:xfrm>
            <a:off x="-36350" y="-46025"/>
            <a:ext cx="9255600" cy="441900"/>
            <a:chOff x="-36350" y="-46025"/>
            <a:chExt cx="9255600" cy="441900"/>
          </a:xfrm>
        </p:grpSpPr>
        <p:sp>
          <p:nvSpPr>
            <p:cNvPr id="2400" name="Google Shape;2400;p73"/>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3"/>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3"/>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3" name="Google Shape;2403;p73"/>
            <p:cNvGrpSpPr/>
            <p:nvPr/>
          </p:nvGrpSpPr>
          <p:grpSpPr>
            <a:xfrm>
              <a:off x="915550" y="40975"/>
              <a:ext cx="360900" cy="268025"/>
              <a:chOff x="763150" y="40975"/>
              <a:chExt cx="360900" cy="268025"/>
            </a:xfrm>
          </p:grpSpPr>
          <p:sp>
            <p:nvSpPr>
              <p:cNvPr id="2404" name="Google Shape;2404;p73"/>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3"/>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6" name="Google Shape;2406;p73"/>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www.caraway.com/twitter</a:t>
              </a:r>
              <a:endParaRPr/>
            </a:p>
          </p:txBody>
        </p:sp>
        <p:sp>
          <p:nvSpPr>
            <p:cNvPr id="2407" name="Google Shape;2407;p73"/>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8" name="Google Shape;2408;p73"/>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2409" name="Google Shape;2409;p73"/>
          <p:cNvGrpSpPr/>
          <p:nvPr/>
        </p:nvGrpSpPr>
        <p:grpSpPr>
          <a:xfrm>
            <a:off x="136900" y="483975"/>
            <a:ext cx="1380375" cy="415500"/>
            <a:chOff x="136900" y="483975"/>
            <a:chExt cx="1380375" cy="415500"/>
          </a:xfrm>
        </p:grpSpPr>
        <p:pic>
          <p:nvPicPr>
            <p:cNvPr id="2410" name="Google Shape;2410;p73"/>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2411" name="Google Shape;2411;p73"/>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2412" name="Google Shape;2412;p73"/>
          <p:cNvGrpSpPr/>
          <p:nvPr/>
        </p:nvGrpSpPr>
        <p:grpSpPr>
          <a:xfrm>
            <a:off x="3798026" y="431075"/>
            <a:ext cx="1547941" cy="524499"/>
            <a:chOff x="3149526" y="459325"/>
            <a:chExt cx="1547941" cy="524499"/>
          </a:xfrm>
        </p:grpSpPr>
        <p:sp>
          <p:nvSpPr>
            <p:cNvPr id="2413" name="Google Shape;2413;p73"/>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2414" name="Google Shape;2414;p73"/>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2415" name="Google Shape;2415;p73"/>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2416" name="Google Shape;2416;p73"/>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2417" name="Google Shape;2417;p73"/>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2418" name="Google Shape;2418;p73"/>
          <p:cNvSpPr txBox="1"/>
          <p:nvPr/>
        </p:nvSpPr>
        <p:spPr>
          <a:xfrm>
            <a:off x="7116950" y="485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grpSp>
        <p:nvGrpSpPr>
          <p:cNvPr id="2419" name="Google Shape;2419;p73"/>
          <p:cNvGrpSpPr/>
          <p:nvPr/>
        </p:nvGrpSpPr>
        <p:grpSpPr>
          <a:xfrm>
            <a:off x="-55800" y="4695375"/>
            <a:ext cx="9255600" cy="594900"/>
            <a:chOff x="-55800" y="4695375"/>
            <a:chExt cx="9255600" cy="594900"/>
          </a:xfrm>
        </p:grpSpPr>
        <p:sp>
          <p:nvSpPr>
            <p:cNvPr id="2420" name="Google Shape;2420;p73"/>
            <p:cNvSpPr/>
            <p:nvPr/>
          </p:nvSpPr>
          <p:spPr>
            <a:xfrm>
              <a:off x="-55800" y="46953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3"/>
            <p:cNvSpPr txBox="1"/>
            <p:nvPr/>
          </p:nvSpPr>
          <p:spPr>
            <a:xfrm>
              <a:off x="0" y="4785075"/>
              <a:ext cx="319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rgbClr val="0000FF"/>
                  </a:solidFill>
                  <a:latin typeface="Trebuchet MS"/>
                  <a:ea typeface="Trebuchet MS"/>
                  <a:cs typeface="Trebuchet MS"/>
                  <a:sym typeface="Trebuchet MS"/>
                </a:rPr>
                <a:t>Careers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FAQ</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Contact Us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Press</a:t>
              </a:r>
              <a:endParaRPr sz="1500" u="sng">
                <a:solidFill>
                  <a:srgbClr val="0000FF"/>
                </a:solidFill>
                <a:latin typeface="Trebuchet MS"/>
                <a:ea typeface="Trebuchet MS"/>
                <a:cs typeface="Trebuchet MS"/>
                <a:sym typeface="Trebuchet MS"/>
              </a:endParaRPr>
            </a:p>
          </p:txBody>
        </p:sp>
        <p:pic>
          <p:nvPicPr>
            <p:cNvPr id="2422" name="Google Shape;2422;p73"/>
            <p:cNvPicPr preferRelativeResize="0"/>
            <p:nvPr/>
          </p:nvPicPr>
          <p:blipFill>
            <a:blip r:embed="rId6">
              <a:alphaModFix/>
            </a:blip>
            <a:stretch>
              <a:fillRect/>
            </a:stretch>
          </p:blipFill>
          <p:spPr>
            <a:xfrm>
              <a:off x="3247850" y="4801350"/>
              <a:ext cx="382950" cy="382950"/>
            </a:xfrm>
            <a:prstGeom prst="rect">
              <a:avLst/>
            </a:prstGeom>
            <a:noFill/>
            <a:ln>
              <a:noFill/>
            </a:ln>
          </p:spPr>
        </p:pic>
        <p:pic>
          <p:nvPicPr>
            <p:cNvPr id="2423" name="Google Shape;2423;p73"/>
            <p:cNvPicPr preferRelativeResize="0"/>
            <p:nvPr/>
          </p:nvPicPr>
          <p:blipFill>
            <a:blip r:embed="rId7">
              <a:alphaModFix/>
            </a:blip>
            <a:stretch>
              <a:fillRect/>
            </a:stretch>
          </p:blipFill>
          <p:spPr>
            <a:xfrm>
              <a:off x="3708650" y="4801350"/>
              <a:ext cx="382950" cy="382950"/>
            </a:xfrm>
            <a:prstGeom prst="rect">
              <a:avLst/>
            </a:prstGeom>
            <a:noFill/>
            <a:ln>
              <a:noFill/>
            </a:ln>
          </p:spPr>
        </p:pic>
        <p:pic>
          <p:nvPicPr>
            <p:cNvPr id="2424" name="Google Shape;2424;p73"/>
            <p:cNvPicPr preferRelativeResize="0"/>
            <p:nvPr/>
          </p:nvPicPr>
          <p:blipFill>
            <a:blip r:embed="rId8">
              <a:alphaModFix/>
            </a:blip>
            <a:stretch>
              <a:fillRect/>
            </a:stretch>
          </p:blipFill>
          <p:spPr>
            <a:xfrm>
              <a:off x="4169450" y="4801350"/>
              <a:ext cx="382950" cy="382950"/>
            </a:xfrm>
            <a:prstGeom prst="rect">
              <a:avLst/>
            </a:prstGeom>
            <a:noFill/>
            <a:ln>
              <a:noFill/>
            </a:ln>
          </p:spPr>
        </p:pic>
      </p:grpSp>
      <p:sp>
        <p:nvSpPr>
          <p:cNvPr id="2425" name="Google Shape;2425;p73"/>
          <p:cNvSpPr txBox="1"/>
          <p:nvPr/>
        </p:nvSpPr>
        <p:spPr>
          <a:xfrm>
            <a:off x="1125400" y="2214725"/>
            <a:ext cx="69321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rgbClr val="305252"/>
                </a:solidFill>
                <a:latin typeface="Trebuchet MS"/>
                <a:ea typeface="Trebuchet MS"/>
                <a:cs typeface="Trebuchet MS"/>
                <a:sym typeface="Trebuchet MS"/>
              </a:rPr>
              <a:t>Redirecting you to Twitter…</a:t>
            </a:r>
            <a:endParaRPr sz="3100">
              <a:solidFill>
                <a:srgbClr val="305252"/>
              </a:solidFill>
              <a:latin typeface="Trebuchet MS"/>
              <a:ea typeface="Trebuchet MS"/>
              <a:cs typeface="Trebuchet MS"/>
              <a:sym typeface="Trebuchet M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9" name="Shape 2429"/>
        <p:cNvGrpSpPr/>
        <p:nvPr/>
      </p:nvGrpSpPr>
      <p:grpSpPr>
        <a:xfrm>
          <a:off x="0" y="0"/>
          <a:ext cx="0" cy="0"/>
          <a:chOff x="0" y="0"/>
          <a:chExt cx="0" cy="0"/>
        </a:xfrm>
      </p:grpSpPr>
      <p:sp>
        <p:nvSpPr>
          <p:cNvPr id="2430" name="Google Shape;2430;p74"/>
          <p:cNvSpPr txBox="1"/>
          <p:nvPr/>
        </p:nvSpPr>
        <p:spPr>
          <a:xfrm>
            <a:off x="5683766" y="0"/>
            <a:ext cx="2231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305252"/>
                </a:solidFill>
                <a:latin typeface="Trebuchet MS"/>
                <a:ea typeface="Trebuchet MS"/>
                <a:cs typeface="Trebuchet MS"/>
                <a:sym typeface="Trebuchet MS"/>
              </a:rPr>
              <a:t>Learn about Jaleesa!</a:t>
            </a:r>
            <a:endParaRPr sz="1500">
              <a:solidFill>
                <a:srgbClr val="305252"/>
              </a:solidFill>
              <a:latin typeface="Trebuchet MS"/>
              <a:ea typeface="Trebuchet MS"/>
              <a:cs typeface="Trebuchet MS"/>
              <a:sym typeface="Trebuchet MS"/>
            </a:endParaRPr>
          </a:p>
        </p:txBody>
      </p:sp>
      <p:sp>
        <p:nvSpPr>
          <p:cNvPr id="2431" name="Google Shape;2431;p74"/>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2" name="Google Shape;2432;p74"/>
          <p:cNvGrpSpPr/>
          <p:nvPr/>
        </p:nvGrpSpPr>
        <p:grpSpPr>
          <a:xfrm>
            <a:off x="-36350" y="-46025"/>
            <a:ext cx="9255600" cy="441900"/>
            <a:chOff x="-36350" y="-46025"/>
            <a:chExt cx="9255600" cy="441900"/>
          </a:xfrm>
        </p:grpSpPr>
        <p:sp>
          <p:nvSpPr>
            <p:cNvPr id="2433" name="Google Shape;2433;p74"/>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4"/>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4"/>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6" name="Google Shape;2436;p74"/>
            <p:cNvGrpSpPr/>
            <p:nvPr/>
          </p:nvGrpSpPr>
          <p:grpSpPr>
            <a:xfrm>
              <a:off x="915550" y="40975"/>
              <a:ext cx="360900" cy="268025"/>
              <a:chOff x="763150" y="40975"/>
              <a:chExt cx="360900" cy="268025"/>
            </a:xfrm>
          </p:grpSpPr>
          <p:sp>
            <p:nvSpPr>
              <p:cNvPr id="2437" name="Google Shape;2437;p74"/>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4"/>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9" name="Google Shape;2439;p74"/>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www.caraway.com/instagram</a:t>
              </a:r>
              <a:endParaRPr/>
            </a:p>
          </p:txBody>
        </p:sp>
        <p:sp>
          <p:nvSpPr>
            <p:cNvPr id="2440" name="Google Shape;2440;p74"/>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1" name="Google Shape;2441;p74"/>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2442" name="Google Shape;2442;p74"/>
          <p:cNvGrpSpPr/>
          <p:nvPr/>
        </p:nvGrpSpPr>
        <p:grpSpPr>
          <a:xfrm>
            <a:off x="136900" y="483975"/>
            <a:ext cx="1380375" cy="415500"/>
            <a:chOff x="136900" y="483975"/>
            <a:chExt cx="1380375" cy="415500"/>
          </a:xfrm>
        </p:grpSpPr>
        <p:pic>
          <p:nvPicPr>
            <p:cNvPr id="2443" name="Google Shape;2443;p74"/>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2444" name="Google Shape;2444;p74"/>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2445" name="Google Shape;2445;p74"/>
          <p:cNvGrpSpPr/>
          <p:nvPr/>
        </p:nvGrpSpPr>
        <p:grpSpPr>
          <a:xfrm>
            <a:off x="3798026" y="431075"/>
            <a:ext cx="1547941" cy="524499"/>
            <a:chOff x="3149526" y="459325"/>
            <a:chExt cx="1547941" cy="524499"/>
          </a:xfrm>
        </p:grpSpPr>
        <p:sp>
          <p:nvSpPr>
            <p:cNvPr id="2446" name="Google Shape;2446;p74"/>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2447" name="Google Shape;2447;p74"/>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2448" name="Google Shape;2448;p74"/>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2449" name="Google Shape;2449;p74"/>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2450" name="Google Shape;2450;p74"/>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2451" name="Google Shape;2451;p74"/>
          <p:cNvSpPr txBox="1"/>
          <p:nvPr/>
        </p:nvSpPr>
        <p:spPr>
          <a:xfrm>
            <a:off x="7116950" y="485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grpSp>
        <p:nvGrpSpPr>
          <p:cNvPr id="2452" name="Google Shape;2452;p74"/>
          <p:cNvGrpSpPr/>
          <p:nvPr/>
        </p:nvGrpSpPr>
        <p:grpSpPr>
          <a:xfrm>
            <a:off x="-55800" y="4695375"/>
            <a:ext cx="9255600" cy="594900"/>
            <a:chOff x="-55800" y="4695375"/>
            <a:chExt cx="9255600" cy="594900"/>
          </a:xfrm>
        </p:grpSpPr>
        <p:sp>
          <p:nvSpPr>
            <p:cNvPr id="2453" name="Google Shape;2453;p74"/>
            <p:cNvSpPr/>
            <p:nvPr/>
          </p:nvSpPr>
          <p:spPr>
            <a:xfrm>
              <a:off x="-55800" y="46953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4"/>
            <p:cNvSpPr txBox="1"/>
            <p:nvPr/>
          </p:nvSpPr>
          <p:spPr>
            <a:xfrm>
              <a:off x="0" y="4785075"/>
              <a:ext cx="319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rgbClr val="0000FF"/>
                  </a:solidFill>
                  <a:latin typeface="Trebuchet MS"/>
                  <a:ea typeface="Trebuchet MS"/>
                  <a:cs typeface="Trebuchet MS"/>
                  <a:sym typeface="Trebuchet MS"/>
                </a:rPr>
                <a:t>Careers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FAQ</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Contact Us</a:t>
              </a:r>
              <a:r>
                <a:rPr lang="en" sz="1500">
                  <a:solidFill>
                    <a:srgbClr val="305252"/>
                  </a:solidFill>
                  <a:latin typeface="Trebuchet MS"/>
                  <a:ea typeface="Trebuchet MS"/>
                  <a:cs typeface="Trebuchet MS"/>
                  <a:sym typeface="Trebuchet MS"/>
                </a:rPr>
                <a:t> | </a:t>
              </a:r>
              <a:r>
                <a:rPr lang="en" sz="1500" u="sng">
                  <a:solidFill>
                    <a:srgbClr val="0000FF"/>
                  </a:solidFill>
                  <a:latin typeface="Trebuchet MS"/>
                  <a:ea typeface="Trebuchet MS"/>
                  <a:cs typeface="Trebuchet MS"/>
                  <a:sym typeface="Trebuchet MS"/>
                </a:rPr>
                <a:t>Press</a:t>
              </a:r>
              <a:endParaRPr sz="1500" u="sng">
                <a:solidFill>
                  <a:srgbClr val="0000FF"/>
                </a:solidFill>
                <a:latin typeface="Trebuchet MS"/>
                <a:ea typeface="Trebuchet MS"/>
                <a:cs typeface="Trebuchet MS"/>
                <a:sym typeface="Trebuchet MS"/>
              </a:endParaRPr>
            </a:p>
          </p:txBody>
        </p:sp>
        <p:pic>
          <p:nvPicPr>
            <p:cNvPr id="2455" name="Google Shape;2455;p74"/>
            <p:cNvPicPr preferRelativeResize="0"/>
            <p:nvPr/>
          </p:nvPicPr>
          <p:blipFill>
            <a:blip r:embed="rId6">
              <a:alphaModFix/>
            </a:blip>
            <a:stretch>
              <a:fillRect/>
            </a:stretch>
          </p:blipFill>
          <p:spPr>
            <a:xfrm>
              <a:off x="3247850" y="4801350"/>
              <a:ext cx="382950" cy="382950"/>
            </a:xfrm>
            <a:prstGeom prst="rect">
              <a:avLst/>
            </a:prstGeom>
            <a:noFill/>
            <a:ln>
              <a:noFill/>
            </a:ln>
          </p:spPr>
        </p:pic>
        <p:pic>
          <p:nvPicPr>
            <p:cNvPr id="2456" name="Google Shape;2456;p74"/>
            <p:cNvPicPr preferRelativeResize="0"/>
            <p:nvPr/>
          </p:nvPicPr>
          <p:blipFill>
            <a:blip r:embed="rId7">
              <a:alphaModFix/>
            </a:blip>
            <a:stretch>
              <a:fillRect/>
            </a:stretch>
          </p:blipFill>
          <p:spPr>
            <a:xfrm>
              <a:off x="3708650" y="4801350"/>
              <a:ext cx="382950" cy="382950"/>
            </a:xfrm>
            <a:prstGeom prst="rect">
              <a:avLst/>
            </a:prstGeom>
            <a:noFill/>
            <a:ln>
              <a:noFill/>
            </a:ln>
          </p:spPr>
        </p:pic>
        <p:pic>
          <p:nvPicPr>
            <p:cNvPr id="2457" name="Google Shape;2457;p74"/>
            <p:cNvPicPr preferRelativeResize="0"/>
            <p:nvPr/>
          </p:nvPicPr>
          <p:blipFill>
            <a:blip r:embed="rId8">
              <a:alphaModFix/>
            </a:blip>
            <a:stretch>
              <a:fillRect/>
            </a:stretch>
          </p:blipFill>
          <p:spPr>
            <a:xfrm>
              <a:off x="4169450" y="4801350"/>
              <a:ext cx="382950" cy="382950"/>
            </a:xfrm>
            <a:prstGeom prst="rect">
              <a:avLst/>
            </a:prstGeom>
            <a:noFill/>
            <a:ln>
              <a:noFill/>
            </a:ln>
          </p:spPr>
        </p:pic>
      </p:grpSp>
      <p:sp>
        <p:nvSpPr>
          <p:cNvPr id="2458" name="Google Shape;2458;p74"/>
          <p:cNvSpPr txBox="1"/>
          <p:nvPr/>
        </p:nvSpPr>
        <p:spPr>
          <a:xfrm>
            <a:off x="1125400" y="2214725"/>
            <a:ext cx="69321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solidFill>
                  <a:srgbClr val="305252"/>
                </a:solidFill>
                <a:latin typeface="Trebuchet MS"/>
                <a:ea typeface="Trebuchet MS"/>
                <a:cs typeface="Trebuchet MS"/>
                <a:sym typeface="Trebuchet MS"/>
              </a:rPr>
              <a:t>Redirecting you to Instagram…</a:t>
            </a:r>
            <a:endParaRPr sz="3100">
              <a:solidFill>
                <a:srgbClr val="305252"/>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9"/>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19"/>
          <p:cNvGrpSpPr/>
          <p:nvPr/>
        </p:nvGrpSpPr>
        <p:grpSpPr>
          <a:xfrm>
            <a:off x="-36350" y="-46025"/>
            <a:ext cx="9255600" cy="441900"/>
            <a:chOff x="-36350" y="-46025"/>
            <a:chExt cx="9255600" cy="441900"/>
          </a:xfrm>
        </p:grpSpPr>
        <p:sp>
          <p:nvSpPr>
            <p:cNvPr id="274" name="Google Shape;274;p19"/>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19"/>
            <p:cNvGrpSpPr/>
            <p:nvPr/>
          </p:nvGrpSpPr>
          <p:grpSpPr>
            <a:xfrm>
              <a:off x="915550" y="40975"/>
              <a:ext cx="360900" cy="268025"/>
              <a:chOff x="763150" y="40975"/>
              <a:chExt cx="360900" cy="268025"/>
            </a:xfrm>
          </p:grpSpPr>
          <p:sp>
            <p:nvSpPr>
              <p:cNvPr id="278" name="Google Shape;278;p19"/>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19"/>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www.caraway.com/management-tip</a:t>
              </a:r>
              <a:endParaRPr/>
            </a:p>
          </p:txBody>
        </p:sp>
        <p:sp>
          <p:nvSpPr>
            <p:cNvPr id="281" name="Google Shape;281;p19"/>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19"/>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283" name="Google Shape;283;p19"/>
          <p:cNvGrpSpPr/>
          <p:nvPr/>
        </p:nvGrpSpPr>
        <p:grpSpPr>
          <a:xfrm>
            <a:off x="136900" y="483975"/>
            <a:ext cx="1380375" cy="415500"/>
            <a:chOff x="136900" y="483975"/>
            <a:chExt cx="1380375" cy="415500"/>
          </a:xfrm>
        </p:grpSpPr>
        <p:pic>
          <p:nvPicPr>
            <p:cNvPr id="284" name="Google Shape;284;p19"/>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285" name="Google Shape;285;p19"/>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286" name="Google Shape;286;p19"/>
          <p:cNvGrpSpPr/>
          <p:nvPr/>
        </p:nvGrpSpPr>
        <p:grpSpPr>
          <a:xfrm>
            <a:off x="3798026" y="431075"/>
            <a:ext cx="1547941" cy="524499"/>
            <a:chOff x="3149526" y="459325"/>
            <a:chExt cx="1547941" cy="524499"/>
          </a:xfrm>
        </p:grpSpPr>
        <p:sp>
          <p:nvSpPr>
            <p:cNvPr id="287" name="Google Shape;287;p19"/>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288" name="Google Shape;288;p19"/>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289" name="Google Shape;289;p19"/>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290" name="Google Shape;290;p19"/>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291" name="Google Shape;291;p19"/>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292" name="Google Shape;292;p19"/>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293" name="Google Shape;293;p19"/>
          <p:cNvSpPr txBox="1"/>
          <p:nvPr/>
        </p:nvSpPr>
        <p:spPr>
          <a:xfrm>
            <a:off x="2241300" y="1115825"/>
            <a:ext cx="46614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Trebuchet MS"/>
                <a:ea typeface="Trebuchet MS"/>
                <a:cs typeface="Trebuchet MS"/>
                <a:sym typeface="Trebuchet MS"/>
              </a:rPr>
              <a:t>Management Tips</a:t>
            </a:r>
            <a:endParaRPr sz="3900">
              <a:solidFill>
                <a:srgbClr val="305252"/>
              </a:solidFill>
              <a:latin typeface="Trebuchet MS"/>
              <a:ea typeface="Trebuchet MS"/>
              <a:cs typeface="Trebuchet MS"/>
              <a:sym typeface="Trebuchet MS"/>
            </a:endParaRPr>
          </a:p>
        </p:txBody>
      </p:sp>
      <p:sp>
        <p:nvSpPr>
          <p:cNvPr id="294" name="Google Shape;294;p19"/>
          <p:cNvSpPr/>
          <p:nvPr/>
        </p:nvSpPr>
        <p:spPr>
          <a:xfrm>
            <a:off x="984000" y="2341825"/>
            <a:ext cx="7176000" cy="2661300"/>
          </a:xfrm>
          <a:prstGeom prst="roundRect">
            <a:avLst>
              <a:gd fmla="val 16667" name="adj"/>
            </a:avLst>
          </a:prstGeom>
          <a:solidFill>
            <a:srgbClr val="A28497"/>
          </a:solidFill>
          <a:ln cap="flat" cmpd="sng" w="28575">
            <a:solidFill>
              <a:srgbClr val="A9606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3696750" y="3642900"/>
            <a:ext cx="1750500" cy="5949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305252"/>
                </a:solidFill>
              </a:rPr>
              <a:t>Start </a:t>
            </a:r>
            <a:r>
              <a:rPr b="1" lang="en" sz="1700">
                <a:solidFill>
                  <a:srgbClr val="305252"/>
                </a:solidFill>
              </a:rPr>
              <a:t>Questionnaire</a:t>
            </a:r>
            <a:endParaRPr b="1" sz="1700">
              <a:solidFill>
                <a:srgbClr val="305252"/>
              </a:solidFill>
            </a:endParaRPr>
          </a:p>
        </p:txBody>
      </p:sp>
      <p:sp>
        <p:nvSpPr>
          <p:cNvPr id="296" name="Google Shape;296;p19"/>
          <p:cNvSpPr txBox="1"/>
          <p:nvPr/>
        </p:nvSpPr>
        <p:spPr>
          <a:xfrm>
            <a:off x="1338900" y="2620875"/>
            <a:ext cx="64662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rgbClr val="305252"/>
                </a:solidFill>
                <a:latin typeface="Trebuchet MS"/>
                <a:ea typeface="Trebuchet MS"/>
                <a:cs typeface="Trebuchet MS"/>
                <a:sym typeface="Trebuchet MS"/>
              </a:rPr>
              <a:t>Find management tips recommended for you </a:t>
            </a:r>
            <a:r>
              <a:rPr b="1" i="1" lang="en" sz="1900">
                <a:solidFill>
                  <a:srgbClr val="305252"/>
                </a:solidFill>
                <a:latin typeface="Trebuchet MS"/>
                <a:ea typeface="Trebuchet MS"/>
                <a:cs typeface="Trebuchet MS"/>
                <a:sym typeface="Trebuchet MS"/>
              </a:rPr>
              <a:t>according to your needs</a:t>
            </a:r>
            <a:r>
              <a:rPr b="1" lang="en" sz="1900">
                <a:solidFill>
                  <a:srgbClr val="305252"/>
                </a:solidFill>
                <a:latin typeface="Trebuchet MS"/>
                <a:ea typeface="Trebuchet MS"/>
                <a:cs typeface="Trebuchet MS"/>
                <a:sym typeface="Trebuchet MS"/>
              </a:rPr>
              <a:t>!</a:t>
            </a:r>
            <a:endParaRPr b="1" sz="1900">
              <a:solidFill>
                <a:srgbClr val="305252"/>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0"/>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20"/>
          <p:cNvGrpSpPr/>
          <p:nvPr/>
        </p:nvGrpSpPr>
        <p:grpSpPr>
          <a:xfrm>
            <a:off x="-36350" y="-46025"/>
            <a:ext cx="9255600" cy="441900"/>
            <a:chOff x="-36350" y="-46025"/>
            <a:chExt cx="9255600" cy="441900"/>
          </a:xfrm>
        </p:grpSpPr>
        <p:sp>
          <p:nvSpPr>
            <p:cNvPr id="303" name="Google Shape;303;p20"/>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20"/>
            <p:cNvGrpSpPr/>
            <p:nvPr/>
          </p:nvGrpSpPr>
          <p:grpSpPr>
            <a:xfrm>
              <a:off x="915550" y="40975"/>
              <a:ext cx="360900" cy="268025"/>
              <a:chOff x="763150" y="40975"/>
              <a:chExt cx="360900" cy="268025"/>
            </a:xfrm>
          </p:grpSpPr>
          <p:sp>
            <p:nvSpPr>
              <p:cNvPr id="307" name="Google Shape;307;p20"/>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20"/>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www.caraway.com/management-tip</a:t>
              </a:r>
              <a:endParaRPr/>
            </a:p>
          </p:txBody>
        </p:sp>
        <p:sp>
          <p:nvSpPr>
            <p:cNvPr id="310" name="Google Shape;310;p20"/>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p20"/>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312" name="Google Shape;312;p20"/>
          <p:cNvGrpSpPr/>
          <p:nvPr/>
        </p:nvGrpSpPr>
        <p:grpSpPr>
          <a:xfrm>
            <a:off x="136900" y="483975"/>
            <a:ext cx="1380375" cy="415500"/>
            <a:chOff x="136900" y="483975"/>
            <a:chExt cx="1380375" cy="415500"/>
          </a:xfrm>
        </p:grpSpPr>
        <p:pic>
          <p:nvPicPr>
            <p:cNvPr id="313" name="Google Shape;313;p20"/>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314" name="Google Shape;314;p20"/>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315" name="Google Shape;315;p20"/>
          <p:cNvGrpSpPr/>
          <p:nvPr/>
        </p:nvGrpSpPr>
        <p:grpSpPr>
          <a:xfrm>
            <a:off x="3798026" y="417400"/>
            <a:ext cx="1547941" cy="524499"/>
            <a:chOff x="3149526" y="459325"/>
            <a:chExt cx="1547941" cy="524499"/>
          </a:xfrm>
        </p:grpSpPr>
        <p:sp>
          <p:nvSpPr>
            <p:cNvPr id="316" name="Google Shape;316;p20"/>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317" name="Google Shape;317;p20"/>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318" name="Google Shape;318;p20"/>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319" name="Google Shape;319;p20"/>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320" name="Google Shape;320;p20"/>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321" name="Google Shape;321;p20"/>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322" name="Google Shape;322;p20"/>
          <p:cNvSpPr txBox="1"/>
          <p:nvPr/>
        </p:nvSpPr>
        <p:spPr>
          <a:xfrm>
            <a:off x="2241300" y="1077725"/>
            <a:ext cx="46614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Trebuchet MS"/>
                <a:ea typeface="Trebuchet MS"/>
                <a:cs typeface="Trebuchet MS"/>
                <a:sym typeface="Trebuchet MS"/>
              </a:rPr>
              <a:t>Management Tips</a:t>
            </a:r>
            <a:endParaRPr sz="3900">
              <a:solidFill>
                <a:srgbClr val="305252"/>
              </a:solidFill>
              <a:latin typeface="Trebuchet MS"/>
              <a:ea typeface="Trebuchet MS"/>
              <a:cs typeface="Trebuchet MS"/>
              <a:sym typeface="Trebuchet MS"/>
            </a:endParaRPr>
          </a:p>
        </p:txBody>
      </p:sp>
      <p:sp>
        <p:nvSpPr>
          <p:cNvPr id="323" name="Google Shape;323;p20"/>
          <p:cNvSpPr/>
          <p:nvPr/>
        </p:nvSpPr>
        <p:spPr>
          <a:xfrm>
            <a:off x="984000" y="2328425"/>
            <a:ext cx="7176000" cy="2661300"/>
          </a:xfrm>
          <a:prstGeom prst="roundRect">
            <a:avLst>
              <a:gd fmla="val 16667" name="adj"/>
            </a:avLst>
          </a:prstGeom>
          <a:solidFill>
            <a:srgbClr val="A28497"/>
          </a:solidFill>
          <a:ln cap="flat" cmpd="sng" w="28575">
            <a:solidFill>
              <a:srgbClr val="A9606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0"/>
          <p:cNvSpPr/>
          <p:nvPr/>
        </p:nvSpPr>
        <p:spPr>
          <a:xfrm>
            <a:off x="6513575" y="4398275"/>
            <a:ext cx="1266600" cy="4155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305252"/>
                </a:solidFill>
              </a:rPr>
              <a:t>Next</a:t>
            </a:r>
            <a:endParaRPr b="1" sz="1700">
              <a:solidFill>
                <a:srgbClr val="305252"/>
              </a:solidFill>
            </a:endParaRPr>
          </a:p>
        </p:txBody>
      </p:sp>
      <p:sp>
        <p:nvSpPr>
          <p:cNvPr id="325" name="Google Shape;325;p20"/>
          <p:cNvSpPr txBox="1"/>
          <p:nvPr/>
        </p:nvSpPr>
        <p:spPr>
          <a:xfrm>
            <a:off x="2167350" y="2531275"/>
            <a:ext cx="496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How would you rate your time management skills?</a:t>
            </a:r>
            <a:endParaRPr b="1">
              <a:solidFill>
                <a:srgbClr val="305252"/>
              </a:solidFill>
              <a:latin typeface="Trebuchet MS"/>
              <a:ea typeface="Trebuchet MS"/>
              <a:cs typeface="Trebuchet MS"/>
              <a:sym typeface="Trebuchet MS"/>
            </a:endParaRPr>
          </a:p>
        </p:txBody>
      </p:sp>
      <p:sp>
        <p:nvSpPr>
          <p:cNvPr id="326" name="Google Shape;326;p20"/>
          <p:cNvSpPr/>
          <p:nvPr/>
        </p:nvSpPr>
        <p:spPr>
          <a:xfrm>
            <a:off x="1276325" y="4614825"/>
            <a:ext cx="1486800" cy="13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0"/>
          <p:cNvSpPr/>
          <p:nvPr/>
        </p:nvSpPr>
        <p:spPr>
          <a:xfrm>
            <a:off x="1276325" y="4614825"/>
            <a:ext cx="321600" cy="134100"/>
          </a:xfrm>
          <a:prstGeom prst="rect">
            <a:avLst/>
          </a:prstGeom>
          <a:solidFill>
            <a:srgbClr val="79B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0"/>
          <p:cNvSpPr txBox="1"/>
          <p:nvPr/>
        </p:nvSpPr>
        <p:spPr>
          <a:xfrm>
            <a:off x="1462500" y="4201225"/>
            <a:ext cx="112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Progress…</a:t>
            </a:r>
            <a:endParaRPr b="1">
              <a:solidFill>
                <a:srgbClr val="305252"/>
              </a:solidFill>
              <a:latin typeface="Trebuchet MS"/>
              <a:ea typeface="Trebuchet MS"/>
              <a:cs typeface="Trebuchet MS"/>
              <a:sym typeface="Trebuchet MS"/>
            </a:endParaRPr>
          </a:p>
        </p:txBody>
      </p:sp>
      <p:sp>
        <p:nvSpPr>
          <p:cNvPr id="329" name="Google Shape;329;p20"/>
          <p:cNvSpPr txBox="1"/>
          <p:nvPr/>
        </p:nvSpPr>
        <p:spPr>
          <a:xfrm>
            <a:off x="1824275" y="3575225"/>
            <a:ext cx="154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I’m unsatisfied</a:t>
            </a:r>
            <a:endParaRPr b="1">
              <a:solidFill>
                <a:srgbClr val="305252"/>
              </a:solidFill>
              <a:latin typeface="Trebuchet MS"/>
              <a:ea typeface="Trebuchet MS"/>
              <a:cs typeface="Trebuchet MS"/>
              <a:sym typeface="Trebuchet MS"/>
            </a:endParaRPr>
          </a:p>
        </p:txBody>
      </p:sp>
      <p:sp>
        <p:nvSpPr>
          <p:cNvPr id="330" name="Google Shape;330;p20"/>
          <p:cNvSpPr txBox="1"/>
          <p:nvPr/>
        </p:nvSpPr>
        <p:spPr>
          <a:xfrm>
            <a:off x="5921075" y="3572425"/>
            <a:ext cx="126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I’m satisfied</a:t>
            </a:r>
            <a:endParaRPr b="1">
              <a:solidFill>
                <a:srgbClr val="305252"/>
              </a:solidFill>
              <a:latin typeface="Trebuchet MS"/>
              <a:ea typeface="Trebuchet MS"/>
              <a:cs typeface="Trebuchet MS"/>
              <a:sym typeface="Trebuchet MS"/>
            </a:endParaRPr>
          </a:p>
        </p:txBody>
      </p:sp>
      <p:sp>
        <p:nvSpPr>
          <p:cNvPr id="331" name="Google Shape;331;p20"/>
          <p:cNvSpPr/>
          <p:nvPr/>
        </p:nvSpPr>
        <p:spPr>
          <a:xfrm>
            <a:off x="2477675" y="3359925"/>
            <a:ext cx="241200" cy="2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0"/>
          <p:cNvSpPr/>
          <p:nvPr/>
        </p:nvSpPr>
        <p:spPr>
          <a:xfrm>
            <a:off x="3468275" y="3359900"/>
            <a:ext cx="241200" cy="2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0"/>
          <p:cNvSpPr/>
          <p:nvPr/>
        </p:nvSpPr>
        <p:spPr>
          <a:xfrm>
            <a:off x="6440075" y="3359900"/>
            <a:ext cx="241200" cy="2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0"/>
          <p:cNvSpPr/>
          <p:nvPr/>
        </p:nvSpPr>
        <p:spPr>
          <a:xfrm>
            <a:off x="5449475" y="3359900"/>
            <a:ext cx="241200" cy="2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a:off x="4458875" y="3359900"/>
            <a:ext cx="241200" cy="2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txBox="1"/>
          <p:nvPr/>
        </p:nvSpPr>
        <p:spPr>
          <a:xfrm>
            <a:off x="2437475" y="3044375"/>
            <a:ext cx="32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1</a:t>
            </a:r>
            <a:endParaRPr b="1">
              <a:solidFill>
                <a:srgbClr val="305252"/>
              </a:solidFill>
              <a:latin typeface="Trebuchet MS"/>
              <a:ea typeface="Trebuchet MS"/>
              <a:cs typeface="Trebuchet MS"/>
              <a:sym typeface="Trebuchet MS"/>
            </a:endParaRPr>
          </a:p>
        </p:txBody>
      </p:sp>
      <p:sp>
        <p:nvSpPr>
          <p:cNvPr id="337" name="Google Shape;337;p20"/>
          <p:cNvSpPr txBox="1"/>
          <p:nvPr/>
        </p:nvSpPr>
        <p:spPr>
          <a:xfrm>
            <a:off x="3428075" y="3044375"/>
            <a:ext cx="32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2</a:t>
            </a:r>
            <a:endParaRPr b="1">
              <a:solidFill>
                <a:srgbClr val="305252"/>
              </a:solidFill>
              <a:latin typeface="Trebuchet MS"/>
              <a:ea typeface="Trebuchet MS"/>
              <a:cs typeface="Trebuchet MS"/>
              <a:sym typeface="Trebuchet MS"/>
            </a:endParaRPr>
          </a:p>
        </p:txBody>
      </p:sp>
      <p:sp>
        <p:nvSpPr>
          <p:cNvPr id="338" name="Google Shape;338;p20"/>
          <p:cNvSpPr txBox="1"/>
          <p:nvPr/>
        </p:nvSpPr>
        <p:spPr>
          <a:xfrm>
            <a:off x="4418675" y="3044375"/>
            <a:ext cx="32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3</a:t>
            </a:r>
            <a:endParaRPr b="1">
              <a:solidFill>
                <a:srgbClr val="305252"/>
              </a:solidFill>
              <a:latin typeface="Trebuchet MS"/>
              <a:ea typeface="Trebuchet MS"/>
              <a:cs typeface="Trebuchet MS"/>
              <a:sym typeface="Trebuchet MS"/>
            </a:endParaRPr>
          </a:p>
        </p:txBody>
      </p:sp>
      <p:sp>
        <p:nvSpPr>
          <p:cNvPr id="339" name="Google Shape;339;p20"/>
          <p:cNvSpPr txBox="1"/>
          <p:nvPr/>
        </p:nvSpPr>
        <p:spPr>
          <a:xfrm>
            <a:off x="5409275" y="3044375"/>
            <a:ext cx="32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4</a:t>
            </a:r>
            <a:endParaRPr b="1">
              <a:solidFill>
                <a:srgbClr val="305252"/>
              </a:solidFill>
              <a:latin typeface="Trebuchet MS"/>
              <a:ea typeface="Trebuchet MS"/>
              <a:cs typeface="Trebuchet MS"/>
              <a:sym typeface="Trebuchet MS"/>
            </a:endParaRPr>
          </a:p>
        </p:txBody>
      </p:sp>
      <p:sp>
        <p:nvSpPr>
          <p:cNvPr id="340" name="Google Shape;340;p20"/>
          <p:cNvSpPr txBox="1"/>
          <p:nvPr/>
        </p:nvSpPr>
        <p:spPr>
          <a:xfrm>
            <a:off x="6399875" y="3044375"/>
            <a:ext cx="32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5</a:t>
            </a:r>
            <a:endParaRPr b="1">
              <a:solidFill>
                <a:srgbClr val="305252"/>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1"/>
          <p:cNvSpPr/>
          <p:nvPr/>
        </p:nvSpPr>
        <p:spPr>
          <a:xfrm>
            <a:off x="-36350" y="395875"/>
            <a:ext cx="9255600" cy="594900"/>
          </a:xfrm>
          <a:prstGeom prst="rect">
            <a:avLst/>
          </a:prstGeom>
          <a:solidFill>
            <a:srgbClr val="A284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1"/>
          <p:cNvGrpSpPr/>
          <p:nvPr/>
        </p:nvGrpSpPr>
        <p:grpSpPr>
          <a:xfrm>
            <a:off x="-36350" y="-46025"/>
            <a:ext cx="9255600" cy="441900"/>
            <a:chOff x="-36350" y="-46025"/>
            <a:chExt cx="9255600" cy="441900"/>
          </a:xfrm>
        </p:grpSpPr>
        <p:sp>
          <p:nvSpPr>
            <p:cNvPr id="347" name="Google Shape;347;p21"/>
            <p:cNvSpPr/>
            <p:nvPr/>
          </p:nvSpPr>
          <p:spPr>
            <a:xfrm>
              <a:off x="-36350" y="-46025"/>
              <a:ext cx="9255600" cy="44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173800"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flipH="1">
              <a:off x="544675" y="34075"/>
              <a:ext cx="267900" cy="2817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 name="Google Shape;350;p21"/>
            <p:cNvGrpSpPr/>
            <p:nvPr/>
          </p:nvGrpSpPr>
          <p:grpSpPr>
            <a:xfrm>
              <a:off x="915550" y="40975"/>
              <a:ext cx="360900" cy="268025"/>
              <a:chOff x="763150" y="40975"/>
              <a:chExt cx="360900" cy="268025"/>
            </a:xfrm>
          </p:grpSpPr>
          <p:sp>
            <p:nvSpPr>
              <p:cNvPr id="351" name="Google Shape;351;p21"/>
              <p:cNvSpPr/>
              <p:nvPr/>
            </p:nvSpPr>
            <p:spPr>
              <a:xfrm flipH="1" rot="-5400000">
                <a:off x="809650" y="-5525"/>
                <a:ext cx="267900" cy="3609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920050" y="253800"/>
                <a:ext cx="51000" cy="5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21"/>
            <p:cNvSpPr/>
            <p:nvPr/>
          </p:nvSpPr>
          <p:spPr>
            <a:xfrm>
              <a:off x="1403425" y="63625"/>
              <a:ext cx="62280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www.caraway.com/management-tip</a:t>
              </a:r>
              <a:endParaRPr/>
            </a:p>
          </p:txBody>
        </p:sp>
        <p:sp>
          <p:nvSpPr>
            <p:cNvPr id="354" name="Google Shape;354;p21"/>
            <p:cNvSpPr/>
            <p:nvPr/>
          </p:nvSpPr>
          <p:spPr>
            <a:xfrm>
              <a:off x="7791700" y="63625"/>
              <a:ext cx="1283100" cy="267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21"/>
            <p:cNvPicPr preferRelativeResize="0"/>
            <p:nvPr/>
          </p:nvPicPr>
          <p:blipFill>
            <a:blip r:embed="rId3">
              <a:alphaModFix/>
            </a:blip>
            <a:stretch>
              <a:fillRect/>
            </a:stretch>
          </p:blipFill>
          <p:spPr>
            <a:xfrm>
              <a:off x="7829425" y="130075"/>
              <a:ext cx="135000" cy="135000"/>
            </a:xfrm>
            <a:prstGeom prst="rect">
              <a:avLst/>
            </a:prstGeom>
            <a:noFill/>
            <a:ln>
              <a:noFill/>
            </a:ln>
          </p:spPr>
        </p:pic>
      </p:grpSp>
      <p:grpSp>
        <p:nvGrpSpPr>
          <p:cNvPr id="356" name="Google Shape;356;p21"/>
          <p:cNvGrpSpPr/>
          <p:nvPr/>
        </p:nvGrpSpPr>
        <p:grpSpPr>
          <a:xfrm>
            <a:off x="136900" y="483975"/>
            <a:ext cx="1380375" cy="415500"/>
            <a:chOff x="136900" y="483975"/>
            <a:chExt cx="1380375" cy="415500"/>
          </a:xfrm>
        </p:grpSpPr>
        <p:pic>
          <p:nvPicPr>
            <p:cNvPr id="357" name="Google Shape;357;p21"/>
            <p:cNvPicPr preferRelativeResize="0"/>
            <p:nvPr/>
          </p:nvPicPr>
          <p:blipFill>
            <a:blip r:embed="rId4">
              <a:alphaModFix/>
            </a:blip>
            <a:stretch>
              <a:fillRect/>
            </a:stretch>
          </p:blipFill>
          <p:spPr>
            <a:xfrm>
              <a:off x="136900" y="557775"/>
              <a:ext cx="267900" cy="267900"/>
            </a:xfrm>
            <a:prstGeom prst="rect">
              <a:avLst/>
            </a:prstGeom>
            <a:noFill/>
            <a:ln>
              <a:noFill/>
            </a:ln>
          </p:spPr>
        </p:pic>
        <p:sp>
          <p:nvSpPr>
            <p:cNvPr id="358" name="Google Shape;358;p21"/>
            <p:cNvSpPr txBox="1"/>
            <p:nvPr/>
          </p:nvSpPr>
          <p:spPr>
            <a:xfrm>
              <a:off x="507775" y="483975"/>
              <a:ext cx="1009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rebuchet MS"/>
                  <a:ea typeface="Trebuchet MS"/>
                  <a:cs typeface="Trebuchet MS"/>
                  <a:sym typeface="Trebuchet MS"/>
                </a:rPr>
                <a:t>Explore</a:t>
              </a:r>
              <a:endParaRPr sz="1500">
                <a:solidFill>
                  <a:schemeClr val="lt1"/>
                </a:solidFill>
                <a:latin typeface="Trebuchet MS"/>
                <a:ea typeface="Trebuchet MS"/>
                <a:cs typeface="Trebuchet MS"/>
                <a:sym typeface="Trebuchet MS"/>
              </a:endParaRPr>
            </a:p>
          </p:txBody>
        </p:sp>
      </p:grpSp>
      <p:grpSp>
        <p:nvGrpSpPr>
          <p:cNvPr id="359" name="Google Shape;359;p21"/>
          <p:cNvGrpSpPr/>
          <p:nvPr/>
        </p:nvGrpSpPr>
        <p:grpSpPr>
          <a:xfrm>
            <a:off x="3805501" y="403075"/>
            <a:ext cx="1547941" cy="524499"/>
            <a:chOff x="3149526" y="459325"/>
            <a:chExt cx="1547941" cy="524499"/>
          </a:xfrm>
        </p:grpSpPr>
        <p:sp>
          <p:nvSpPr>
            <p:cNvPr id="360" name="Google Shape;360;p21"/>
            <p:cNvSpPr/>
            <p:nvPr/>
          </p:nvSpPr>
          <p:spPr>
            <a:xfrm>
              <a:off x="3149526" y="459325"/>
              <a:ext cx="388450" cy="524499"/>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C</a:t>
              </a:r>
            </a:p>
          </p:txBody>
        </p:sp>
        <p:sp>
          <p:nvSpPr>
            <p:cNvPr id="361" name="Google Shape;361;p21"/>
            <p:cNvSpPr/>
            <p:nvPr/>
          </p:nvSpPr>
          <p:spPr>
            <a:xfrm>
              <a:off x="3515075" y="590112"/>
              <a:ext cx="1182393" cy="340197"/>
            </a:xfrm>
            <a:prstGeom prst="rect">
              <a:avLst/>
            </a:prstGeom>
          </p:spPr>
          <p:txBody>
            <a:bodyPr>
              <a:prstTxWarp prst="textPlain"/>
            </a:bodyPr>
            <a:lstStyle/>
            <a:p>
              <a:pPr lvl="0" algn="ctr"/>
              <a:r>
                <a:rPr b="1" i="0">
                  <a:ln cap="flat" cmpd="sng" w="19050">
                    <a:solidFill>
                      <a:srgbClr val="305252"/>
                    </a:solidFill>
                    <a:prstDash val="solid"/>
                    <a:round/>
                    <a:headEnd len="sm" w="sm" type="none"/>
                    <a:tailEnd len="sm" w="sm" type="none"/>
                  </a:ln>
                  <a:solidFill>
                    <a:srgbClr val="BFC8AD"/>
                  </a:solidFill>
                  <a:latin typeface="Ubuntu Condensed"/>
                </a:rPr>
                <a:t>araway</a:t>
              </a:r>
            </a:p>
          </p:txBody>
        </p:sp>
      </p:grpSp>
      <p:pic>
        <p:nvPicPr>
          <p:cNvPr id="362" name="Google Shape;362;p21"/>
          <p:cNvPicPr preferRelativeResize="0"/>
          <p:nvPr/>
        </p:nvPicPr>
        <p:blipFill>
          <a:blip r:embed="rId5">
            <a:alphaModFix/>
          </a:blip>
          <a:stretch>
            <a:fillRect/>
          </a:stretch>
        </p:blipFill>
        <p:spPr>
          <a:xfrm>
            <a:off x="8164550" y="394275"/>
            <a:ext cx="789100" cy="594900"/>
          </a:xfrm>
          <a:prstGeom prst="rect">
            <a:avLst/>
          </a:prstGeom>
          <a:noFill/>
          <a:ln>
            <a:noFill/>
          </a:ln>
        </p:spPr>
      </p:pic>
      <p:sp>
        <p:nvSpPr>
          <p:cNvPr id="363" name="Google Shape;363;p21"/>
          <p:cNvSpPr txBox="1"/>
          <p:nvPr/>
        </p:nvSpPr>
        <p:spPr>
          <a:xfrm>
            <a:off x="8157700" y="466475"/>
            <a:ext cx="802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Login</a:t>
            </a:r>
            <a:endParaRPr>
              <a:solidFill>
                <a:schemeClr val="lt1"/>
              </a:solidFill>
            </a:endParaRPr>
          </a:p>
        </p:txBody>
      </p:sp>
      <p:pic>
        <p:nvPicPr>
          <p:cNvPr id="364" name="Google Shape;364;p21"/>
          <p:cNvPicPr preferRelativeResize="0"/>
          <p:nvPr/>
        </p:nvPicPr>
        <p:blipFill>
          <a:blip r:embed="rId5">
            <a:alphaModFix/>
          </a:blip>
          <a:stretch>
            <a:fillRect/>
          </a:stretch>
        </p:blipFill>
        <p:spPr>
          <a:xfrm>
            <a:off x="7193700" y="429475"/>
            <a:ext cx="789100" cy="524500"/>
          </a:xfrm>
          <a:prstGeom prst="rect">
            <a:avLst/>
          </a:prstGeom>
          <a:noFill/>
          <a:ln>
            <a:noFill/>
          </a:ln>
        </p:spPr>
      </p:pic>
      <p:sp>
        <p:nvSpPr>
          <p:cNvPr id="365" name="Google Shape;365;p21"/>
          <p:cNvSpPr txBox="1"/>
          <p:nvPr/>
        </p:nvSpPr>
        <p:spPr>
          <a:xfrm>
            <a:off x="7116950" y="457575"/>
            <a:ext cx="94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rebuchet MS"/>
                <a:ea typeface="Trebuchet MS"/>
                <a:cs typeface="Trebuchet MS"/>
                <a:sym typeface="Trebuchet MS"/>
              </a:rPr>
              <a:t>Register</a:t>
            </a:r>
            <a:endParaRPr/>
          </a:p>
        </p:txBody>
      </p:sp>
      <p:sp>
        <p:nvSpPr>
          <p:cNvPr id="366" name="Google Shape;366;p21"/>
          <p:cNvSpPr txBox="1"/>
          <p:nvPr/>
        </p:nvSpPr>
        <p:spPr>
          <a:xfrm>
            <a:off x="2241300" y="1077725"/>
            <a:ext cx="46614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305252"/>
                </a:solidFill>
                <a:latin typeface="Trebuchet MS"/>
                <a:ea typeface="Trebuchet MS"/>
                <a:cs typeface="Trebuchet MS"/>
                <a:sym typeface="Trebuchet MS"/>
              </a:rPr>
              <a:t>Management Tips</a:t>
            </a:r>
            <a:endParaRPr sz="3900">
              <a:solidFill>
                <a:srgbClr val="305252"/>
              </a:solidFill>
              <a:latin typeface="Trebuchet MS"/>
              <a:ea typeface="Trebuchet MS"/>
              <a:cs typeface="Trebuchet MS"/>
              <a:sym typeface="Trebuchet MS"/>
            </a:endParaRPr>
          </a:p>
        </p:txBody>
      </p:sp>
      <p:sp>
        <p:nvSpPr>
          <p:cNvPr id="367" name="Google Shape;367;p21"/>
          <p:cNvSpPr/>
          <p:nvPr/>
        </p:nvSpPr>
        <p:spPr>
          <a:xfrm>
            <a:off x="984000" y="2328425"/>
            <a:ext cx="7176000" cy="2661300"/>
          </a:xfrm>
          <a:prstGeom prst="roundRect">
            <a:avLst>
              <a:gd fmla="val 16667" name="adj"/>
            </a:avLst>
          </a:prstGeom>
          <a:solidFill>
            <a:srgbClr val="A28497"/>
          </a:solidFill>
          <a:ln cap="flat" cmpd="sng" w="28575">
            <a:solidFill>
              <a:srgbClr val="A96060"/>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a:off x="6513575" y="4398275"/>
            <a:ext cx="1266600" cy="4155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305252"/>
                </a:solidFill>
              </a:rPr>
              <a:t>Next</a:t>
            </a:r>
            <a:endParaRPr b="1" sz="1700">
              <a:solidFill>
                <a:srgbClr val="305252"/>
              </a:solidFill>
            </a:endParaRPr>
          </a:p>
        </p:txBody>
      </p:sp>
      <p:sp>
        <p:nvSpPr>
          <p:cNvPr id="369" name="Google Shape;369;p21"/>
          <p:cNvSpPr txBox="1"/>
          <p:nvPr/>
        </p:nvSpPr>
        <p:spPr>
          <a:xfrm>
            <a:off x="2167350" y="2531275"/>
            <a:ext cx="496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I have activities I can do to help me cope with stress</a:t>
            </a:r>
            <a:endParaRPr b="1">
              <a:solidFill>
                <a:srgbClr val="305252"/>
              </a:solidFill>
              <a:latin typeface="Trebuchet MS"/>
              <a:ea typeface="Trebuchet MS"/>
              <a:cs typeface="Trebuchet MS"/>
              <a:sym typeface="Trebuchet MS"/>
            </a:endParaRPr>
          </a:p>
        </p:txBody>
      </p:sp>
      <p:sp>
        <p:nvSpPr>
          <p:cNvPr id="370" name="Google Shape;370;p21"/>
          <p:cNvSpPr/>
          <p:nvPr/>
        </p:nvSpPr>
        <p:spPr>
          <a:xfrm>
            <a:off x="3848050" y="4745775"/>
            <a:ext cx="1486800" cy="13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1"/>
          <p:cNvSpPr/>
          <p:nvPr/>
        </p:nvSpPr>
        <p:spPr>
          <a:xfrm>
            <a:off x="3848050" y="4745775"/>
            <a:ext cx="723900" cy="134100"/>
          </a:xfrm>
          <a:prstGeom prst="rect">
            <a:avLst/>
          </a:prstGeom>
          <a:solidFill>
            <a:srgbClr val="79BE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1"/>
          <p:cNvSpPr txBox="1"/>
          <p:nvPr/>
        </p:nvSpPr>
        <p:spPr>
          <a:xfrm>
            <a:off x="4034225" y="4332175"/>
            <a:ext cx="112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Progress…</a:t>
            </a:r>
            <a:endParaRPr b="1">
              <a:solidFill>
                <a:srgbClr val="305252"/>
              </a:solidFill>
              <a:latin typeface="Trebuchet MS"/>
              <a:ea typeface="Trebuchet MS"/>
              <a:cs typeface="Trebuchet MS"/>
              <a:sym typeface="Trebuchet MS"/>
            </a:endParaRPr>
          </a:p>
        </p:txBody>
      </p:sp>
      <p:sp>
        <p:nvSpPr>
          <p:cNvPr id="373" name="Google Shape;373;p21"/>
          <p:cNvSpPr txBox="1"/>
          <p:nvPr/>
        </p:nvSpPr>
        <p:spPr>
          <a:xfrm>
            <a:off x="1824275" y="3575225"/>
            <a:ext cx="1548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305252"/>
                </a:solidFill>
                <a:latin typeface="Trebuchet MS"/>
                <a:ea typeface="Trebuchet MS"/>
                <a:cs typeface="Trebuchet MS"/>
                <a:sym typeface="Trebuchet MS"/>
              </a:rPr>
              <a:t>I don’t have any</a:t>
            </a:r>
            <a:endParaRPr b="1" sz="1300">
              <a:solidFill>
                <a:srgbClr val="305252"/>
              </a:solidFill>
              <a:latin typeface="Trebuchet MS"/>
              <a:ea typeface="Trebuchet MS"/>
              <a:cs typeface="Trebuchet MS"/>
              <a:sym typeface="Trebuchet MS"/>
            </a:endParaRPr>
          </a:p>
        </p:txBody>
      </p:sp>
      <p:sp>
        <p:nvSpPr>
          <p:cNvPr id="374" name="Google Shape;374;p21"/>
          <p:cNvSpPr txBox="1"/>
          <p:nvPr/>
        </p:nvSpPr>
        <p:spPr>
          <a:xfrm>
            <a:off x="5921075" y="3572425"/>
            <a:ext cx="12666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305252"/>
                </a:solidFill>
                <a:latin typeface="Trebuchet MS"/>
                <a:ea typeface="Trebuchet MS"/>
                <a:cs typeface="Trebuchet MS"/>
                <a:sym typeface="Trebuchet MS"/>
              </a:rPr>
              <a:t>I have go tos that I use often</a:t>
            </a:r>
            <a:endParaRPr b="1" sz="1300">
              <a:solidFill>
                <a:srgbClr val="305252"/>
              </a:solidFill>
              <a:latin typeface="Trebuchet MS"/>
              <a:ea typeface="Trebuchet MS"/>
              <a:cs typeface="Trebuchet MS"/>
              <a:sym typeface="Trebuchet MS"/>
            </a:endParaRPr>
          </a:p>
        </p:txBody>
      </p:sp>
      <p:sp>
        <p:nvSpPr>
          <p:cNvPr id="375" name="Google Shape;375;p21"/>
          <p:cNvSpPr/>
          <p:nvPr/>
        </p:nvSpPr>
        <p:spPr>
          <a:xfrm>
            <a:off x="2477675" y="3359925"/>
            <a:ext cx="241200" cy="2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1"/>
          <p:cNvSpPr/>
          <p:nvPr/>
        </p:nvSpPr>
        <p:spPr>
          <a:xfrm>
            <a:off x="3468275" y="3359900"/>
            <a:ext cx="241200" cy="2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1"/>
          <p:cNvSpPr/>
          <p:nvPr/>
        </p:nvSpPr>
        <p:spPr>
          <a:xfrm>
            <a:off x="6440075" y="3359900"/>
            <a:ext cx="241200" cy="2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1"/>
          <p:cNvSpPr/>
          <p:nvPr/>
        </p:nvSpPr>
        <p:spPr>
          <a:xfrm>
            <a:off x="5449475" y="3359900"/>
            <a:ext cx="241200" cy="2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1"/>
          <p:cNvSpPr/>
          <p:nvPr/>
        </p:nvSpPr>
        <p:spPr>
          <a:xfrm>
            <a:off x="4458875" y="3359900"/>
            <a:ext cx="241200" cy="2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1"/>
          <p:cNvSpPr txBox="1"/>
          <p:nvPr/>
        </p:nvSpPr>
        <p:spPr>
          <a:xfrm>
            <a:off x="2437475" y="3044375"/>
            <a:ext cx="32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1</a:t>
            </a:r>
            <a:endParaRPr b="1">
              <a:solidFill>
                <a:srgbClr val="305252"/>
              </a:solidFill>
              <a:latin typeface="Trebuchet MS"/>
              <a:ea typeface="Trebuchet MS"/>
              <a:cs typeface="Trebuchet MS"/>
              <a:sym typeface="Trebuchet MS"/>
            </a:endParaRPr>
          </a:p>
        </p:txBody>
      </p:sp>
      <p:sp>
        <p:nvSpPr>
          <p:cNvPr id="381" name="Google Shape;381;p21"/>
          <p:cNvSpPr txBox="1"/>
          <p:nvPr/>
        </p:nvSpPr>
        <p:spPr>
          <a:xfrm>
            <a:off x="3428075" y="3044375"/>
            <a:ext cx="32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2</a:t>
            </a:r>
            <a:endParaRPr b="1">
              <a:solidFill>
                <a:srgbClr val="305252"/>
              </a:solidFill>
              <a:latin typeface="Trebuchet MS"/>
              <a:ea typeface="Trebuchet MS"/>
              <a:cs typeface="Trebuchet MS"/>
              <a:sym typeface="Trebuchet MS"/>
            </a:endParaRPr>
          </a:p>
        </p:txBody>
      </p:sp>
      <p:sp>
        <p:nvSpPr>
          <p:cNvPr id="382" name="Google Shape;382;p21"/>
          <p:cNvSpPr txBox="1"/>
          <p:nvPr/>
        </p:nvSpPr>
        <p:spPr>
          <a:xfrm>
            <a:off x="4418675" y="3044375"/>
            <a:ext cx="32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3</a:t>
            </a:r>
            <a:endParaRPr b="1">
              <a:solidFill>
                <a:srgbClr val="305252"/>
              </a:solidFill>
              <a:latin typeface="Trebuchet MS"/>
              <a:ea typeface="Trebuchet MS"/>
              <a:cs typeface="Trebuchet MS"/>
              <a:sym typeface="Trebuchet MS"/>
            </a:endParaRPr>
          </a:p>
        </p:txBody>
      </p:sp>
      <p:sp>
        <p:nvSpPr>
          <p:cNvPr id="383" name="Google Shape;383;p21"/>
          <p:cNvSpPr txBox="1"/>
          <p:nvPr/>
        </p:nvSpPr>
        <p:spPr>
          <a:xfrm>
            <a:off x="5409275" y="3044375"/>
            <a:ext cx="32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4</a:t>
            </a:r>
            <a:endParaRPr b="1">
              <a:solidFill>
                <a:srgbClr val="305252"/>
              </a:solidFill>
              <a:latin typeface="Trebuchet MS"/>
              <a:ea typeface="Trebuchet MS"/>
              <a:cs typeface="Trebuchet MS"/>
              <a:sym typeface="Trebuchet MS"/>
            </a:endParaRPr>
          </a:p>
        </p:txBody>
      </p:sp>
      <p:sp>
        <p:nvSpPr>
          <p:cNvPr id="384" name="Google Shape;384;p21"/>
          <p:cNvSpPr txBox="1"/>
          <p:nvPr/>
        </p:nvSpPr>
        <p:spPr>
          <a:xfrm>
            <a:off x="6399875" y="3044375"/>
            <a:ext cx="32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05252"/>
                </a:solidFill>
                <a:latin typeface="Trebuchet MS"/>
                <a:ea typeface="Trebuchet MS"/>
                <a:cs typeface="Trebuchet MS"/>
                <a:sym typeface="Trebuchet MS"/>
              </a:rPr>
              <a:t>5</a:t>
            </a:r>
            <a:endParaRPr b="1">
              <a:solidFill>
                <a:srgbClr val="305252"/>
              </a:solidFill>
              <a:latin typeface="Trebuchet MS"/>
              <a:ea typeface="Trebuchet MS"/>
              <a:cs typeface="Trebuchet MS"/>
              <a:sym typeface="Trebuchet MS"/>
            </a:endParaRPr>
          </a:p>
        </p:txBody>
      </p:sp>
      <p:sp>
        <p:nvSpPr>
          <p:cNvPr id="385" name="Google Shape;385;p21"/>
          <p:cNvSpPr/>
          <p:nvPr/>
        </p:nvSpPr>
        <p:spPr>
          <a:xfrm>
            <a:off x="1211075" y="4398275"/>
            <a:ext cx="1266600" cy="415500"/>
          </a:xfrm>
          <a:prstGeom prst="roundRect">
            <a:avLst>
              <a:gd fmla="val 16667" name="adj"/>
            </a:avLst>
          </a:prstGeom>
          <a:solidFill>
            <a:srgbClr val="BFC8A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305252"/>
                </a:solidFill>
              </a:rPr>
              <a:t>Back</a:t>
            </a:r>
            <a:endParaRPr b="1" sz="1700">
              <a:solidFill>
                <a:srgbClr val="30525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